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98" r:id="rId3"/>
    <p:sldMasterId id="2147483711" r:id="rId4"/>
    <p:sldMasterId id="2147483736" r:id="rId5"/>
    <p:sldMasterId id="2147483825" r:id="rId6"/>
    <p:sldMasterId id="2147483833" r:id="rId7"/>
    <p:sldMasterId id="2147483898" r:id="rId8"/>
    <p:sldMasterId id="2147483905" r:id="rId9"/>
    <p:sldMasterId id="2147483913" r:id="rId10"/>
    <p:sldMasterId id="2147484015" r:id="rId11"/>
    <p:sldMasterId id="2147484077" r:id="rId12"/>
    <p:sldMasterId id="2147484137" r:id="rId13"/>
  </p:sldMasterIdLst>
  <p:notesMasterIdLst>
    <p:notesMasterId r:id="rId28"/>
  </p:notesMasterIdLst>
  <p:handoutMasterIdLst>
    <p:handoutMasterId r:id="rId29"/>
  </p:handoutMasterIdLst>
  <p:sldIdLst>
    <p:sldId id="1321" r:id="rId14"/>
    <p:sldId id="1222" r:id="rId15"/>
    <p:sldId id="1269" r:id="rId16"/>
    <p:sldId id="1307" r:id="rId17"/>
    <p:sldId id="1281" r:id="rId18"/>
    <p:sldId id="1112" r:id="rId19"/>
    <p:sldId id="1259" r:id="rId20"/>
    <p:sldId id="1251" r:id="rId21"/>
    <p:sldId id="1328" r:id="rId22"/>
    <p:sldId id="1306" r:id="rId23"/>
    <p:sldId id="1288" r:id="rId24"/>
    <p:sldId id="1279" r:id="rId25"/>
    <p:sldId id="1295" r:id="rId26"/>
    <p:sldId id="1324" r:id="rId27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66FF"/>
    <a:srgbClr val="CC99FF"/>
    <a:srgbClr val="9999FF"/>
    <a:srgbClr val="009900"/>
    <a:srgbClr val="33CC33"/>
    <a:srgbClr val="FF6699"/>
    <a:srgbClr val="9966FF"/>
    <a:srgbClr val="CC66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94240" autoAdjust="0"/>
  </p:normalViewPr>
  <p:slideViewPr>
    <p:cSldViewPr>
      <p:cViewPr varScale="1">
        <p:scale>
          <a:sx n="101" d="100"/>
          <a:sy n="101" d="100"/>
        </p:scale>
        <p:origin x="15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656" cy="50093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901" y="0"/>
            <a:ext cx="2984656" cy="50093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33A301ED-AB62-43E5-98DD-E9E757CEE584}" type="datetimeFigureOut">
              <a:rPr kumimoji="1" lang="ja-JP" altLang="en-US" smtClean="0"/>
              <a:pPr/>
              <a:t>2017/1/11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517765"/>
            <a:ext cx="2984656" cy="500934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901" y="9517765"/>
            <a:ext cx="2984656" cy="500934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6C0B0BB3-64FA-4D40-A438-674ED4DD5E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279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101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591E0B22-AC35-430C-BF6A-32742164BBD6}" type="datetimeFigureOut">
              <a:rPr kumimoji="1" lang="ja-JP" altLang="en-US" smtClean="0"/>
              <a:pPr/>
              <a:t>2017/1/11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9" rIns="92318" bIns="4615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318" tIns="46159" rIns="92318" bIns="4615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822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487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204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860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190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484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90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71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10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8075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794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749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58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927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7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11154" y="3719521"/>
            <a:ext cx="8521700" cy="47625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" y="23"/>
            <a:ext cx="405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7" y="2638449"/>
            <a:ext cx="9064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12" y="6453212"/>
            <a:ext cx="2105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0633" y="2478112"/>
            <a:ext cx="7267575" cy="112553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73" y="3886200"/>
            <a:ext cx="6586537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C0AD3-0C11-458E-A706-761785DDD6AB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348B-98F3-4D93-9314-22CA07B9020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0867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BE95-3D3A-48D7-BDDA-D2176C892459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BC95-FE78-4C5D-B798-D2C978CF5E4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9931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4"/>
          <p:cNvSpPr>
            <a:spLocks noGrp="1"/>
          </p:cNvSpPr>
          <p:nvPr>
            <p:ph sz="quarter" idx="10"/>
          </p:nvPr>
        </p:nvSpPr>
        <p:spPr>
          <a:xfrm>
            <a:off x="360362" y="1044575"/>
            <a:ext cx="8568000" cy="288000"/>
          </a:xfrm>
        </p:spPr>
        <p:txBody>
          <a:bodyPr anchor="ctr"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Ü_Titel_Autoren_I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 hidden="1"/>
          <p:cNvSpPr>
            <a:spLocks noChangeArrowheads="1"/>
          </p:cNvSpPr>
          <p:nvPr userDrawn="1"/>
        </p:nvSpPr>
        <p:spPr bwMode="auto">
          <a:xfrm>
            <a:off x="2835275" y="287338"/>
            <a:ext cx="3473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altLang="ja-JP" sz="4800" b="1">
                <a:solidFill>
                  <a:srgbClr val="EB6909"/>
                </a:solidFill>
                <a:ea typeface="ＭＳ Ｐゴシック" pitchFamily="50" charset="-128"/>
              </a:rPr>
              <a:t>ASCO 2011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360000" y="1620000"/>
            <a:ext cx="8352000" cy="1661680"/>
          </a:xfrm>
        </p:spPr>
        <p:txBody>
          <a:bodyPr anchor="t"/>
          <a:lstStyle>
            <a:lvl1pPr algn="ctr">
              <a:lnSpc>
                <a:spcPct val="100000"/>
              </a:lnSpc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360000" y="4308480"/>
            <a:ext cx="8352000" cy="140144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0"/>
          </p:nvPr>
        </p:nvSpPr>
        <p:spPr>
          <a:xfrm>
            <a:off x="369888" y="5730240"/>
            <a:ext cx="8350250" cy="937260"/>
          </a:xfrm>
        </p:spPr>
        <p:txBody>
          <a:bodyPr anchor="b"/>
          <a:lstStyle>
            <a:lvl1pPr algn="ctr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BB39B-2E94-47B5-B1EF-DBF311F9318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0B0219-5F64-4ACF-A496-5A3DD72660E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625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11154" y="3719521"/>
            <a:ext cx="8521700" cy="47625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" y="5"/>
            <a:ext cx="405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2" y="2638443"/>
            <a:ext cx="9064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9" y="6453206"/>
            <a:ext cx="2105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0629" y="2478106"/>
            <a:ext cx="7267575" cy="112553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9" y="3886200"/>
            <a:ext cx="6586537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C81D-2B76-4A8C-8E6A-84157F9D51BE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348B-98F3-4D93-9314-22CA07B9020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8001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F121-01FF-4ECC-B78E-9B4331F1F530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16E0C-367D-44C7-AE6F-5D3D7AAA3AB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79578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857AE-F2B9-4FBC-8BA0-35DE271BF392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D7CA-29AE-45AD-8B5D-0C0B7BB2E5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72065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9089" y="1052519"/>
            <a:ext cx="41767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4" y="1052519"/>
            <a:ext cx="41767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578D-846B-4F4B-B5F5-0215E3372314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8ED86-C34F-472B-89B2-9813CED4951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78512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F114-921A-44BF-9534-2F9ED57FA3AC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061A-CF06-4C6B-9AC2-E347DE5F22A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354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9260" y="261938"/>
            <a:ext cx="2125663" cy="61912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9088" y="261938"/>
            <a:ext cx="6227762" cy="61912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06F66-2CA8-496D-A4A2-3B9A63DC3087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EF8EE-89E5-43C3-B980-804B4805FAE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89130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FC410-C206-4393-BC99-6D96CC211175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EDF4D-DC98-4F9C-9677-D7BA8276D9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21930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9C6F4-8BD6-4AC8-BB79-FC357F507C6F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D37BC-0E7A-4D01-9383-ED08C5E3BCD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37339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81B3-CEE1-45F5-A72A-C989120E8A12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C813-0ADA-4586-BF60-729BFE1557F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92615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E9FC-AF59-4DC8-8C86-BF54114902D9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3EF99-141F-478B-89DB-C146DB1A18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5878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BDBA8-C2BD-417F-BB9C-E84B87BDFED7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BC95-FE78-4C5D-B798-D2C978CF5E4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15174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9259" y="261938"/>
            <a:ext cx="2125663" cy="61912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9088" y="261938"/>
            <a:ext cx="6227762" cy="61912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4CA9-75AB-465E-8B6D-E577008CF080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EF8EE-89E5-43C3-B980-804B4805FAE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12717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0588" y="261938"/>
            <a:ext cx="7921625" cy="63341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19097" y="1052519"/>
            <a:ext cx="8505825" cy="5400675"/>
          </a:xfr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D20D-C906-4EE9-8EA4-181664D39E8D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7907-8A74-44D3-96C3-EE3597E878C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35951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3D63-E7CA-441E-8055-C74F059AC48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D849-E02C-42CB-8863-3B6A732A9B6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50C3-35E0-42E5-B990-7C1AE3333F4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0588" y="261938"/>
            <a:ext cx="7921625" cy="63341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19100" y="1052520"/>
            <a:ext cx="8505825" cy="5400675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05B7E-4CAB-4B3D-B6E1-BE5A584A74EB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7907-8A74-44D3-96C3-EE3597E878C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09184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6CDD-602A-42FD-98F1-4CDF26D0961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20A7-9F7F-4D68-A8C3-FEB99D9F36B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1F6-EFDA-4A0F-B485-B2C476AA7E6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B48E-D690-45A6-9A9A-C676713DC81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C1DD-E218-4459-AC58-99401F39EA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FD07-9296-4227-ACF4-44246A5A3AE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A195-202C-4BCD-B4E7-2B71C11E0B5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2215-C3B0-49B7-AC86-339D779DB1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20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4013" y="6477000"/>
            <a:ext cx="2895600" cy="3048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4486275" y="6475413"/>
            <a:ext cx="4283075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Reference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11150" y="3719521"/>
            <a:ext cx="8521700" cy="47625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" y="9"/>
            <a:ext cx="405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3" y="2638435"/>
            <a:ext cx="9064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6453198"/>
            <a:ext cx="2105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0625" y="2478098"/>
            <a:ext cx="7267575" cy="112553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8" y="3886200"/>
            <a:ext cx="6586537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A9FC1-FD4C-4538-9A87-799775B0F9B7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348B-98F3-4D93-9314-22CA07B9020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7558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0239-6037-4A38-AA32-0A77FBA3F7A2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16E0C-367D-44C7-AE6F-5D3D7AAA3AB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1492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5E3BC-8599-46D7-A981-ECAACF7C9694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D7CA-29AE-45AD-8B5D-0C0B7BB2E5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4046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9090" y="1052520"/>
            <a:ext cx="41767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4" y="1052520"/>
            <a:ext cx="41767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4DCF-1FAC-4EA9-9F3F-D6DDBFC3B9D3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8ED86-C34F-472B-89B2-9813CED4951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0059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D2012-4DAB-4A7A-9A9E-F7AFC46657FB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061A-CF06-4C6B-9AC2-E347DE5F22A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072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8A41D-B63F-4BFF-8C83-62B158416582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EDF4D-DC98-4F9C-9677-D7BA8276D9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037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1F185-BEBC-410F-9DD4-A7BA6F65D8AB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D37BC-0E7A-4D01-9383-ED08C5E3BCD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873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5A064-B727-4B08-89FE-0EFE4873AD55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16E0C-367D-44C7-AE6F-5D3D7AAA3AB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4525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5B5C-92FA-424B-BE49-CFEDB2E75469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C813-0ADA-4586-BF60-729BFE1557F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691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B11B0-5BB3-4B6E-B1AC-D655811E7ED9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3EF99-141F-478B-89DB-C146DB1A18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81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2D69-EAFA-4D30-B590-9A522298775A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BC95-FE78-4C5D-B798-D2C978CF5E4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4979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9250" y="261938"/>
            <a:ext cx="2125663" cy="61912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9088" y="261938"/>
            <a:ext cx="6227762" cy="61912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D0BFE-7512-4397-835F-1EEF026E4079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EF8EE-89E5-43C3-B980-804B4805FAE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6482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0588" y="261938"/>
            <a:ext cx="7921625" cy="63341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19088" y="1052520"/>
            <a:ext cx="8505825" cy="5400675"/>
          </a:xfr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9A0A7-A688-42C0-94CF-E52A0854C639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7907-8A74-44D3-96C3-EE3597E878C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9673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11150" y="3719521"/>
            <a:ext cx="8521700" cy="47625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1" y="9"/>
            <a:ext cx="4058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3" y="2638435"/>
            <a:ext cx="906463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6453198"/>
            <a:ext cx="2105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0625" y="2478098"/>
            <a:ext cx="7267575" cy="11255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8" y="3886200"/>
            <a:ext cx="6586537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1BE8-2CE2-4BC9-B8D1-8127D01C6C3D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E906-2E74-4DFC-B6BA-61A6A3F1C7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6136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2A25-A7CF-4285-B28F-4DBFF8BE665F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C18C-35A2-4F7A-8072-33F00AB6323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7640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5E336-2415-4FF3-83B1-E60FFAB91249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C9C3-673B-40CA-ABAE-179894E741F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0783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19090" y="1052520"/>
            <a:ext cx="41767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4" y="1052520"/>
            <a:ext cx="41767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CAAA-1452-4FB8-A473-0DD3E7A48C78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EFB6D-2156-48EF-BAB9-B439F25675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2307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5A46A-CACF-4C0A-A7B5-BD330A392BA7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B20B8-8961-421A-B644-3F3BC7CC11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365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1F02-1035-4213-B353-4BA33E46638F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D7CA-29AE-45AD-8B5D-0C0B7BB2E5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1204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FECE-AA4F-4D8A-B89A-4DC44A6B7854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0FD74-236D-4C07-9CA5-B3C47F703E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8995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A2CA-BEE4-4D7C-9B41-317749B3C07F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C09E3-1571-4222-B008-33F121F27D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2676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5C318-62AD-4E0A-B090-3984D894263D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5BC6C-2C78-47AA-8D59-927657586DE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8202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27B6-2940-44B6-9338-5C98E5486500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2E668-3473-4A32-974F-D392F7A46D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5399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2353-1E88-4665-A3CF-5A61AC93AE52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864A2-B3DA-4C77-B88B-C5A4B207BDE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688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9250" y="261938"/>
            <a:ext cx="2125663" cy="61912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19088" y="261938"/>
            <a:ext cx="6227762" cy="61912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CDF2F-E49A-4A10-A080-F1CE4E7A59A1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6B36-4EE5-411B-86E1-89A3B7A6E4B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2465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0588" y="261938"/>
            <a:ext cx="7921625" cy="63341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319088" y="1052520"/>
            <a:ext cx="8505825" cy="5400675"/>
          </a:xfrm>
        </p:spPr>
        <p:txBody>
          <a:bodyPr/>
          <a:lstStyle/>
          <a:p>
            <a:pPr lvl="0"/>
            <a:endParaRPr lang="ja-JP" alt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33DB0-355B-4BD0-92D8-90CE3BCA25EB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6FB3-88C9-4A1C-A06B-74C47C4A5CF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9848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11150" y="3719521"/>
            <a:ext cx="8521700" cy="47625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" y="9"/>
            <a:ext cx="405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3" y="2638435"/>
            <a:ext cx="9064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6453198"/>
            <a:ext cx="2105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0625" y="2478098"/>
            <a:ext cx="7267575" cy="112553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8" y="3886200"/>
            <a:ext cx="6586537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772A-2AED-4512-AF3B-C83DB28CD2AC}" type="datetime1">
              <a:rPr lang="ja-JP" altLang="en-US" smtClean="0"/>
              <a:t>2017/1/11</a:t>
            </a:fld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087F6-3160-41FE-9C1A-D276A25F3F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309656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19B7-33C0-4A26-AB5C-7C0B5BF6A439}" type="datetime1">
              <a:rPr lang="ja-JP" altLang="en-US" smtClean="0"/>
              <a:t>2017/1/11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55DD-0618-4AB3-A9C2-9474AC8EE8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163447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02AE-7197-45A6-9ED0-BDD633B499CC}" type="datetime1">
              <a:rPr lang="ja-JP" altLang="en-US" smtClean="0"/>
              <a:t>2017/1/11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4425-80B4-4837-B8B4-9AC0D31A35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9070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9090" y="1052520"/>
            <a:ext cx="41767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4" y="1052520"/>
            <a:ext cx="41767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5C646-0BE8-4E52-9AEC-4D4F9D0932BD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8ED86-C34F-472B-89B2-9813CED4951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1945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9090" y="1052520"/>
            <a:ext cx="41767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4" y="1052520"/>
            <a:ext cx="41767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A4762-F6E3-4419-A182-4B9C402CC5FF}" type="datetime1">
              <a:rPr lang="ja-JP" altLang="en-US" smtClean="0"/>
              <a:t>2017/1/11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EF64E-C083-4F01-8405-9A5D62DB6E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619427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2F27A-53CD-4730-B072-C9662CBF957F}" type="datetime1">
              <a:rPr lang="ja-JP" altLang="en-US" smtClean="0"/>
              <a:t>2017/1/11</a:t>
            </a:fld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584DC-9FA4-42C7-89D0-7CD0005912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798967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1E9D2-E1A1-4CDE-948F-D51C2B5A6161}" type="datetime1">
              <a:rPr lang="ja-JP" altLang="en-US" smtClean="0"/>
              <a:t>2017/1/11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BDDCD-FD38-4071-A44B-87C9CF0C6C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063820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02C84-559F-46F4-A30A-808FB8CEDE67}" type="datetime1">
              <a:rPr lang="ja-JP" altLang="en-US" smtClean="0"/>
              <a:t>2017/1/11</a:t>
            </a:fld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3E4B2-3B0A-497D-92C8-A8CB370320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1893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18C9-34D6-4266-838A-D9F52670FF79}" type="datetime1">
              <a:rPr lang="ja-JP" altLang="en-US" smtClean="0"/>
              <a:t>2017/1/11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79C3C-6C44-40D6-BBA0-256F79AD3B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716210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FB86-EFD9-4CBC-B1EB-8C1DFE1E901F}" type="datetime1">
              <a:rPr lang="ja-JP" altLang="en-US" smtClean="0"/>
              <a:t>2017/1/11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DD3D-D70E-419E-AF32-4E3C45C02F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903035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0BAE6-D2CE-4ADF-A8A1-888AFEED99F9}" type="datetime1">
              <a:rPr lang="ja-JP" altLang="en-US" smtClean="0"/>
              <a:t>2017/1/11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425F-DCED-40EB-9062-B4772C8361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213544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9250" y="261938"/>
            <a:ext cx="2125663" cy="61912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9088" y="261938"/>
            <a:ext cx="6227762" cy="61912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0529F-9FD4-4EF3-B1FA-95430042105E}" type="datetime1">
              <a:rPr lang="ja-JP" altLang="en-US" smtClean="0"/>
              <a:t>2017/1/11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E0F1-9EDB-431F-81A5-8EA53261DB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28762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0588" y="261938"/>
            <a:ext cx="7921625" cy="63341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19088" y="1052520"/>
            <a:ext cx="8505825" cy="5400675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A6F5-5B9B-4FF4-A429-E44EEAE2676A}" type="datetime1">
              <a:rPr lang="ja-JP" altLang="en-US" smtClean="0"/>
              <a:t>2017/1/11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65CD-73C0-40B8-9AFD-4BC96E4159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74331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529013"/>
            <a:ext cx="8229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338388"/>
            <a:ext cx="8229600" cy="1143000"/>
          </a:xfrm>
          <a:ln w="12700">
            <a:headEnd type="none" w="sm" len="sm"/>
            <a:tailEnd type="none" w="sm" len="sm"/>
          </a:ln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18672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A51A-6F1F-4FA6-9061-42F30D2CEA3D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061A-CF06-4C6B-9AC2-E347DE5F22A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4846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893081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65012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2725"/>
            <a:ext cx="40386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2725"/>
            <a:ext cx="40386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8481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146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59367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7698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529013"/>
            <a:ext cx="8229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338388"/>
            <a:ext cx="8229600" cy="1143000"/>
          </a:xfrm>
          <a:ln w="12700">
            <a:headEnd type="none" w="sm" len="sm"/>
            <a:tailEnd type="none" w="sm" len="sm"/>
          </a:ln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61889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6305867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14384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2725"/>
            <a:ext cx="40386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2725"/>
            <a:ext cx="40386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760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FB2B0-71FA-4A40-B959-CFF5933C22B4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EDF4D-DC98-4F9C-9677-D7BA8276D9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2431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4981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03720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57692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11150" y="3719513"/>
            <a:ext cx="8521700" cy="47625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0" y="0"/>
            <a:ext cx="40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38425"/>
            <a:ext cx="9064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6453188"/>
            <a:ext cx="2105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0625" y="2478088"/>
            <a:ext cx="7267575" cy="112553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3" y="3886200"/>
            <a:ext cx="6586537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EAC9-65C0-4D34-B45F-41F02767520D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348B-98F3-4D93-9314-22CA07B9020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3088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BFACA-C78E-42FC-A732-E3A0F08DD6FA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16E0C-367D-44C7-AE6F-5D3D7AAA3AB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4999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E2112-BDC9-4378-ABC5-4EE351FF9FE4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D7CA-29AE-45AD-8B5D-0C0B7BB2E5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4976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9088" y="1052513"/>
            <a:ext cx="41767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67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63A50-3957-4E0A-BE52-BFEC08F86685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8ED86-C34F-472B-89B2-9813CED4951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02838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15C8A-34FB-469B-B2CA-3DC96305E86A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061A-CF06-4C6B-9AC2-E347DE5F22A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640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39D0F-D803-4B15-B994-DEFB76A3374C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EDF4D-DC98-4F9C-9677-D7BA8276D9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5698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B0FC8-1423-406F-A44C-9FAF07E8E00C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D37BC-0E7A-4D01-9383-ED08C5E3BCD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401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ACA8F-8C00-4B29-9C6C-17D29B14DB06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D37BC-0E7A-4D01-9383-ED08C5E3BCD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6332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5FA76-8523-4B51-A023-149388BA4DFC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C813-0ADA-4586-BF60-729BFE1557F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469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C44C7-6BE2-4B22-BC13-AC7B866B00D5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3EF99-141F-478B-89DB-C146DB1A18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5993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6798C-A1E6-4CEC-9DF5-CCD2A9E573C2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BC95-FE78-4C5D-B798-D2C978CF5E4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3961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9250" y="261938"/>
            <a:ext cx="2125663" cy="61912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9088" y="261938"/>
            <a:ext cx="6227762" cy="61912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D3C4-2712-41AE-B30B-97573894BE4B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EF8EE-89E5-43C3-B980-804B4805FAE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84329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0588" y="261938"/>
            <a:ext cx="7921625" cy="63341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19088" y="1052513"/>
            <a:ext cx="8505825" cy="5400675"/>
          </a:xfr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CC38-E85B-4C91-990F-7AAF590E0B69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7907-8A74-44D3-96C3-EE3597E878C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9860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286808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4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7632" y="6536494"/>
            <a:ext cx="504056" cy="276882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240D5ECE-8B49-45CD-BE81-EF81920D1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4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7632" y="6536494"/>
            <a:ext cx="504056" cy="276882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240D5ECE-8B49-45CD-BE81-EF81920D1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7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7632" y="6536494"/>
            <a:ext cx="504056" cy="276882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240D5ECE-8B49-45CD-BE81-EF81920D1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6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7632" y="6536494"/>
            <a:ext cx="504056" cy="276882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240D5ECE-8B49-45CD-BE81-EF81920D1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3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26A9-949D-4A3A-A8A0-8D8F3C1A309E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C813-0ADA-4586-BF60-729BFE1557F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475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7632" y="6536494"/>
            <a:ext cx="504056" cy="276882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240D5ECE-8B49-45CD-BE81-EF81920D1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6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286808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747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16950" y="6535738"/>
            <a:ext cx="504825" cy="277812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E8DC9691-7E1A-46BE-812B-F09D307572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920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16950" y="6535738"/>
            <a:ext cx="504825" cy="277812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DA68542-BF3D-47E7-8F5E-4ECC304B8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19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16950" y="6535738"/>
            <a:ext cx="504825" cy="277812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0D64BFD9-5CDC-499F-9B2B-C1567E689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59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16950" y="6535738"/>
            <a:ext cx="504825" cy="277812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1AC3366E-032A-4640-9F63-5078E34C24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919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16950" y="6535738"/>
            <a:ext cx="504825" cy="277812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9D6D987A-8C28-46E5-9C3A-8DD1ED1AAE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633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613" y="6608763"/>
            <a:ext cx="1905000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78382-C5E3-42A7-8A24-8F849D27C220}" type="datetime1">
              <a:rPr kumimoji="0" lang="ja-JP" altLang="en-US" smtClean="0">
                <a:solidFill>
                  <a:prstClr val="black"/>
                </a:solidFill>
                <a:latin typeface="Arial" charset="0"/>
                <a:ea typeface="ＭＳ Ｐゴシック" pitchFamily="127" charset="-128"/>
              </a:rPr>
              <a:t>2017/1/11</a:t>
            </a:fld>
            <a:r>
              <a:rPr kumimoji="0" lang="en-US" smtClean="0">
                <a:solidFill>
                  <a:prstClr val="black"/>
                </a:solidFill>
                <a:latin typeface="Arial" charset="0"/>
                <a:ea typeface="ＭＳ Ｐゴシック" pitchFamily="127" charset="-128"/>
              </a:rPr>
              <a:t> </a:t>
            </a:r>
            <a:r>
              <a:rPr kumimoji="0" lang="en-US">
                <a:solidFill>
                  <a:prstClr val="black"/>
                </a:solidFill>
                <a:latin typeface="Arial" charset="0"/>
                <a:ea typeface="ＭＳ Ｐゴシック" pitchFamily="127" charset="-128"/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>
              <a:solidFill>
                <a:prstClr val="black"/>
              </a:solidFill>
              <a:latin typeface="Arial" charset="0"/>
              <a:ea typeface="ＭＳ Ｐゴシック" pitchFamily="127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C839-047D-4674-85F4-C6B5C1FE50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793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286808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273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16950" y="6535738"/>
            <a:ext cx="504825" cy="277812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E8DC9691-7E1A-46BE-812B-F09D307572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594B-075D-4C57-9605-164AF34F18D0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3EF99-141F-478B-89DB-C146DB1A18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79267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16950" y="6535738"/>
            <a:ext cx="504825" cy="277812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DA68542-BF3D-47E7-8F5E-4ECC304B8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226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16950" y="6535738"/>
            <a:ext cx="504825" cy="277812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0D64BFD9-5CDC-499F-9B2B-C1567E689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79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16950" y="6535738"/>
            <a:ext cx="504825" cy="277812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1AC3366E-032A-4640-9F63-5078E34C24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491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16950" y="6535738"/>
            <a:ext cx="504825" cy="277812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9D6D987A-8C28-46E5-9C3A-8DD1ED1AAE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286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613" y="6608763"/>
            <a:ext cx="1905000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C69859-68F6-4B23-9F68-B012DD6C0BB7}" type="datetime1">
              <a:rPr kumimoji="0" lang="ja-JP" altLang="en-US" smtClean="0">
                <a:solidFill>
                  <a:prstClr val="black"/>
                </a:solidFill>
                <a:latin typeface="Arial" charset="0"/>
                <a:ea typeface="ＭＳ Ｐゴシック" pitchFamily="127" charset="-128"/>
              </a:rPr>
              <a:t>2017/1/11</a:t>
            </a:fld>
            <a:r>
              <a:rPr kumimoji="0" lang="en-US" smtClean="0">
                <a:solidFill>
                  <a:prstClr val="black"/>
                </a:solidFill>
                <a:latin typeface="Arial" charset="0"/>
                <a:ea typeface="ＭＳ Ｐゴシック" pitchFamily="127" charset="-128"/>
              </a:rPr>
              <a:t> </a:t>
            </a:r>
            <a:r>
              <a:rPr kumimoji="0" lang="en-US">
                <a:solidFill>
                  <a:prstClr val="black"/>
                </a:solidFill>
                <a:latin typeface="Arial" charset="0"/>
                <a:ea typeface="ＭＳ Ｐゴシック" pitchFamily="127" charset="-128"/>
              </a:rPr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>
              <a:solidFill>
                <a:prstClr val="black"/>
              </a:solidFill>
              <a:latin typeface="Arial" charset="0"/>
              <a:ea typeface="ＭＳ Ｐゴシック" pitchFamily="127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C839-047D-4674-85F4-C6B5C1FE50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2110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 hidden="1"/>
          <p:cNvSpPr>
            <a:spLocks noChangeArrowheads="1"/>
          </p:cNvSpPr>
          <p:nvPr userDrawn="1"/>
        </p:nvSpPr>
        <p:spPr bwMode="auto">
          <a:xfrm>
            <a:off x="2835275" y="287338"/>
            <a:ext cx="3473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altLang="ja-JP" sz="4800" b="1">
                <a:solidFill>
                  <a:srgbClr val="EB6909"/>
                </a:solidFill>
                <a:ea typeface="ＭＳ Ｐゴシック" pitchFamily="50" charset="-128"/>
              </a:rPr>
              <a:t>ASCO 2011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1620000"/>
            <a:ext cx="8352000" cy="2880000"/>
          </a:xfrm>
        </p:spPr>
        <p:txBody>
          <a:bodyPr tIns="144000" anchor="t"/>
          <a:lstStyle>
            <a:lvl1pPr algn="ctr">
              <a:lnSpc>
                <a:spcPct val="10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000" y="5040000"/>
            <a:ext cx="8352000" cy="16560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-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362" y="252413"/>
            <a:ext cx="8568000" cy="792162"/>
          </a:xfrm>
        </p:spPr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63" y="1620000"/>
            <a:ext cx="8496000" cy="5040000"/>
          </a:xfrm>
        </p:spPr>
        <p:txBody>
          <a:bodyPr/>
          <a:lstStyle>
            <a:lvl1pPr marL="270000" indent="-270000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1pPr>
            <a:lvl2pPr marL="540000" indent="-270000">
              <a:spcBef>
                <a:spcPts val="1200"/>
              </a:spcBef>
              <a:spcAft>
                <a:spcPts val="0"/>
              </a:spcAft>
              <a:buFont typeface="Symbol" pitchFamily="18" charset="2"/>
              <a:buChar char="-"/>
              <a:defRPr>
                <a:solidFill>
                  <a:schemeClr val="tx2"/>
                </a:solidFill>
              </a:defRPr>
            </a:lvl2pPr>
            <a:lvl3pPr marL="810000" indent="-2700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080000" indent="-270000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-"/>
              <a:defRPr>
                <a:solidFill>
                  <a:schemeClr val="tx2"/>
                </a:solidFill>
              </a:defRPr>
            </a:lvl4pPr>
            <a:lvl5pPr marL="1350000" indent="-270000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60362" y="1044575"/>
            <a:ext cx="8568000" cy="288000"/>
          </a:xfrm>
        </p:spPr>
        <p:txBody>
          <a:bodyPr anchor="ctr"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-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362" y="252413"/>
            <a:ext cx="8568000" cy="792162"/>
          </a:xfrm>
        </p:spPr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63" y="1620000"/>
            <a:ext cx="8352000" cy="5040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270000" indent="-270000">
              <a:spcBef>
                <a:spcPts val="18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2pPr>
            <a:lvl3pPr marL="540000" indent="-2700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3pPr>
            <a:lvl4pPr marL="810000" indent="-270000">
              <a:spcBef>
                <a:spcPts val="6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 marL="1080000" indent="-270000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60362" y="1044575"/>
            <a:ext cx="8568000" cy="288000"/>
          </a:xfrm>
        </p:spPr>
        <p:txBody>
          <a:bodyPr anchor="ctr"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362" y="252413"/>
            <a:ext cx="8568000" cy="7921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63" y="1611908"/>
            <a:ext cx="4049796" cy="5040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270000" indent="-270000">
              <a:spcBef>
                <a:spcPts val="18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2pPr>
            <a:lvl3pPr marL="540000" indent="-2700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3pPr>
            <a:lvl4pPr marL="810000" indent="-270000">
              <a:spcBef>
                <a:spcPts val="6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 marL="1080000" indent="-270000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60362" y="1044575"/>
            <a:ext cx="8568000" cy="288000"/>
          </a:xfrm>
        </p:spPr>
        <p:txBody>
          <a:bodyPr anchor="ctr"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4816392" y="1611908"/>
            <a:ext cx="4049796" cy="5040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270000" indent="-270000">
              <a:spcBef>
                <a:spcPts val="18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2pPr>
            <a:lvl3pPr marL="540000" indent="-2700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3pPr>
            <a:lvl4pPr marL="810000" indent="-270000">
              <a:spcBef>
                <a:spcPts val="6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 marL="1080000" indent="-270000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362" y="252413"/>
            <a:ext cx="8568000" cy="7921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63" y="1660460"/>
            <a:ext cx="4049796" cy="2412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270000" indent="-270000">
              <a:spcBef>
                <a:spcPts val="18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2pPr>
            <a:lvl3pPr marL="540000" indent="-2700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3pPr>
            <a:lvl4pPr marL="810000" indent="-270000">
              <a:spcBef>
                <a:spcPts val="6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 marL="1080000" indent="-270000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60362" y="1044575"/>
            <a:ext cx="8568000" cy="288000"/>
          </a:xfrm>
        </p:spPr>
        <p:txBody>
          <a:bodyPr anchor="ctr"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4630276" y="1660460"/>
            <a:ext cx="4049796" cy="2412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270000" indent="-270000">
              <a:spcBef>
                <a:spcPts val="18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2pPr>
            <a:lvl3pPr marL="540000" indent="-2700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3pPr>
            <a:lvl4pPr marL="810000" indent="-270000">
              <a:spcBef>
                <a:spcPts val="6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 marL="1080000" indent="-270000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360363" y="4168654"/>
            <a:ext cx="4049796" cy="2412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270000" indent="-270000">
              <a:spcBef>
                <a:spcPts val="18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2pPr>
            <a:lvl3pPr marL="540000" indent="-2700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3pPr>
            <a:lvl4pPr marL="810000" indent="-270000">
              <a:spcBef>
                <a:spcPts val="6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 marL="1080000" indent="-270000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630276" y="4168654"/>
            <a:ext cx="4049796" cy="2412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  <a:lvl2pPr marL="270000" indent="-270000">
              <a:spcBef>
                <a:spcPts val="18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2pPr>
            <a:lvl3pPr marL="540000" indent="-2700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3pPr>
            <a:lvl4pPr marL="810000" indent="-270000">
              <a:spcBef>
                <a:spcPts val="60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4pPr>
            <a:lvl5pPr marL="1080000" indent="-270000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61938"/>
            <a:ext cx="79216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100" y="1052520"/>
            <a:ext cx="85058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45287"/>
            <a:ext cx="24114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20497-FB40-4841-9692-8E15BECCCB3C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5" y="6545287"/>
            <a:ext cx="24114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17BB8-F61A-416E-A755-9D80CBA9EA77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AutoShape 7"/>
          <p:cNvSpPr>
            <a:spLocks noChangeArrowheads="1"/>
          </p:cNvSpPr>
          <p:nvPr/>
        </p:nvSpPr>
        <p:spPr bwMode="auto">
          <a:xfrm>
            <a:off x="311154" y="950916"/>
            <a:ext cx="8521700" cy="47625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74"/>
            <a:ext cx="61753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00" y="44474"/>
            <a:ext cx="2105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60FC"/>
            </a:gs>
            <a:gs pos="100000">
              <a:srgbClr val="11307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BE">
              <a:solidFill>
                <a:prstClr val="black"/>
              </a:solidFill>
              <a:ea typeface="ＭＳ Ｐゴシック" pitchFamily="127" charset="-128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07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91275"/>
            <a:ext cx="4895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9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15DB67-88F9-4AC2-8B9E-590D25FDE7F7}" type="slidenum">
              <a:rPr kumimoji="0" lang="en-US">
                <a:solidFill>
                  <a:prstClr val="black">
                    <a:tint val="75000"/>
                  </a:prstClr>
                </a:solidFill>
                <a:ea typeface="ＭＳ Ｐゴシック" pitchFamily="127" charset="-128"/>
              </a:rPr>
              <a:pPr>
                <a:defRPr/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ea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47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00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5" descr="ASCO 2011 slide template -- oranger Bogen.png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331913"/>
            <a:ext cx="90868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feld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619250"/>
            <a:ext cx="8535987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</p:txBody>
      </p:sp>
      <p:sp>
        <p:nvSpPr>
          <p:cNvPr id="26628" name="Titelfeld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252413"/>
            <a:ext cx="8567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Folientitel durch Klicken hinzufügen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15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defRPr sz="20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223838" indent="-222250" algn="l" rtl="0" eaLnBrk="0" fontAlgn="base" hangingPunct="0">
        <a:spcBef>
          <a:spcPct val="20000"/>
        </a:spcBef>
        <a:spcAft>
          <a:spcPct val="20000"/>
        </a:spcAft>
        <a:buFont typeface="Arial" pitchFamily="34" charset="0"/>
        <a:buChar char="•"/>
        <a:defRPr sz="20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465138" indent="-239713" algn="l" rtl="0" eaLnBrk="0" fontAlgn="base" hangingPunct="0">
        <a:spcBef>
          <a:spcPct val="20000"/>
        </a:spcBef>
        <a:spcAft>
          <a:spcPct val="20000"/>
        </a:spcAft>
        <a:buFont typeface="Arial" pitchFamily="34" charset="0"/>
        <a:buChar char="–"/>
        <a:defRPr sz="14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657225" indent="-190500" algn="l" rtl="0" eaLnBrk="0" fontAlgn="base" hangingPunct="0">
        <a:spcBef>
          <a:spcPct val="20000"/>
        </a:spcBef>
        <a:spcAft>
          <a:spcPct val="2000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50900" indent="-192088" algn="l" rtl="0" eaLnBrk="0" fontAlgn="base" hangingPunct="0">
        <a:spcBef>
          <a:spcPct val="20000"/>
        </a:spcBef>
        <a:spcAft>
          <a:spcPct val="2000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08100" indent="-192088" algn="l" rtl="0" fontAlgn="base">
        <a:spcBef>
          <a:spcPct val="20000"/>
        </a:spcBef>
        <a:spcAft>
          <a:spcPct val="20000"/>
        </a:spcAft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1765300" indent="-192088" algn="l" rtl="0" fontAlgn="base">
        <a:spcBef>
          <a:spcPct val="20000"/>
        </a:spcBef>
        <a:spcAft>
          <a:spcPct val="20000"/>
        </a:spcAft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2222500" indent="-192088" algn="l" rtl="0" fontAlgn="base">
        <a:spcBef>
          <a:spcPct val="20000"/>
        </a:spcBef>
        <a:spcAft>
          <a:spcPct val="20000"/>
        </a:spcAft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2679700" indent="-192088" algn="l" rtl="0" fontAlgn="base">
        <a:spcBef>
          <a:spcPct val="20000"/>
        </a:spcBef>
        <a:spcAft>
          <a:spcPct val="20000"/>
        </a:spcAft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61938"/>
            <a:ext cx="79216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97" y="1052519"/>
            <a:ext cx="85058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45281"/>
            <a:ext cx="24114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F8A9D-8B0A-44D0-B6E9-D6E2DA330B26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545281"/>
            <a:ext cx="24114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17BB8-F61A-416E-A755-9D80CBA9EA77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0" name="AutoShape 7"/>
          <p:cNvSpPr>
            <a:spLocks noChangeArrowheads="1"/>
          </p:cNvSpPr>
          <p:nvPr/>
        </p:nvSpPr>
        <p:spPr bwMode="auto">
          <a:xfrm>
            <a:off x="311154" y="950916"/>
            <a:ext cx="8521700" cy="47625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7"/>
            <a:ext cx="61753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97" y="44456"/>
            <a:ext cx="2105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3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58668-BAFA-4FA7-83C7-536CF072C9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50" r:id="rId12"/>
    <p:sldLayoutId id="214748415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61938"/>
            <a:ext cx="79216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052520"/>
            <a:ext cx="85058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45273"/>
            <a:ext cx="24114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CE2B0-6F53-4C52-9842-ED2FFA931673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5" y="6545273"/>
            <a:ext cx="24114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17BB8-F61A-416E-A755-9D80CBA9EA77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0" name="AutoShape 7"/>
          <p:cNvSpPr>
            <a:spLocks noChangeArrowheads="1"/>
          </p:cNvSpPr>
          <p:nvPr/>
        </p:nvSpPr>
        <p:spPr bwMode="auto">
          <a:xfrm>
            <a:off x="311150" y="950916"/>
            <a:ext cx="8521700" cy="47625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60"/>
            <a:ext cx="61753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4460"/>
            <a:ext cx="2105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46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61938"/>
            <a:ext cx="79216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052520"/>
            <a:ext cx="85058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45273"/>
            <a:ext cx="24114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01084E-0CC1-4E8D-B383-8A5E8E9BFC3F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5" y="6545273"/>
            <a:ext cx="24114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AA3D63-7CCF-4AB8-9FA9-49D183D1EC9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311150" y="950916"/>
            <a:ext cx="8521700" cy="47625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60"/>
            <a:ext cx="6175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4460"/>
            <a:ext cx="2105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74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61938"/>
            <a:ext cx="79216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052520"/>
            <a:ext cx="85058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45273"/>
            <a:ext cx="24114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21CC78-6F6A-4343-A523-C1E10277AC7A}" type="datetime1">
              <a:rPr lang="ja-JP" altLang="en-US" smtClean="0"/>
              <a:t>2017/1/11</a:t>
            </a:fld>
            <a:endParaRPr lang="en-US" altLang="ja-JP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5" y="6545273"/>
            <a:ext cx="24114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9AEF91-CA86-45C2-B5DE-09D22084FD5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8198" name="AutoShape 7"/>
          <p:cNvSpPr>
            <a:spLocks noChangeArrowheads="1"/>
          </p:cNvSpPr>
          <p:nvPr/>
        </p:nvSpPr>
        <p:spPr bwMode="auto">
          <a:xfrm>
            <a:off x="311150" y="950916"/>
            <a:ext cx="8521700" cy="47625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819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60"/>
            <a:ext cx="61753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4460"/>
            <a:ext cx="2105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95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0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2725"/>
            <a:ext cx="82296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457200" y="1408113"/>
            <a:ext cx="868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GB" sz="2400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5" y="274638"/>
            <a:ext cx="8239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64247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90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85800" indent="-34131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100000"/>
        <a:buChar char="–"/>
        <a:defRPr sz="2400" b="1">
          <a:solidFill>
            <a:schemeClr val="tx1"/>
          </a:solidFill>
          <a:latin typeface="+mn-lt"/>
          <a:ea typeface="Arial" charset="0"/>
          <a:cs typeface="+mn-cs"/>
        </a:defRPr>
      </a:lvl2pPr>
      <a:lvl3pPr marL="1036638" indent="-34925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  <a:ea typeface="Arial" charset="0"/>
          <a:cs typeface="+mn-cs"/>
        </a:defRPr>
      </a:lvl3pPr>
      <a:lvl4pPr marL="1393825" indent="-3556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100000"/>
        <a:buChar char="–"/>
        <a:defRPr sz="2400" b="1">
          <a:solidFill>
            <a:schemeClr val="tx1"/>
          </a:solidFill>
          <a:latin typeface="+mn-lt"/>
          <a:ea typeface="Arial" charset="0"/>
          <a:cs typeface="+mn-cs"/>
        </a:defRPr>
      </a:lvl4pPr>
      <a:lvl5pPr marL="1981200" indent="-585788" algn="r" rtl="0" eaLnBrk="0" fontAlgn="base" hangingPunct="0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ea typeface="Arial" charset="0"/>
          <a:cs typeface="+mn-cs"/>
        </a:defRPr>
      </a:lvl5pPr>
      <a:lvl6pPr marL="2438400" indent="-585788" algn="r" rtl="0" fontAlgn="base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cs typeface="+mn-cs"/>
        </a:defRPr>
      </a:lvl6pPr>
      <a:lvl7pPr marL="2895600" indent="-585788" algn="r" rtl="0" fontAlgn="base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cs typeface="+mn-cs"/>
        </a:defRPr>
      </a:lvl7pPr>
      <a:lvl8pPr marL="3352800" indent="-585788" algn="r" rtl="0" fontAlgn="base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cs typeface="+mn-cs"/>
        </a:defRPr>
      </a:lvl8pPr>
      <a:lvl9pPr marL="3810000" indent="-585788" algn="r" rtl="0" fontAlgn="base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0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2725"/>
            <a:ext cx="82296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457200" y="1408113"/>
            <a:ext cx="868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GB" sz="2400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39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1907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90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85800" indent="-34131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100000"/>
        <a:buChar char="–"/>
        <a:defRPr sz="2400" b="1">
          <a:solidFill>
            <a:schemeClr val="tx1"/>
          </a:solidFill>
          <a:latin typeface="+mn-lt"/>
          <a:ea typeface="Arial" charset="0"/>
          <a:cs typeface="+mn-cs"/>
        </a:defRPr>
      </a:lvl2pPr>
      <a:lvl3pPr marL="1036638" indent="-34925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  <a:ea typeface="Arial" charset="0"/>
          <a:cs typeface="+mn-cs"/>
        </a:defRPr>
      </a:lvl3pPr>
      <a:lvl4pPr marL="1393825" indent="-3556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100000"/>
        <a:buChar char="–"/>
        <a:defRPr sz="2400" b="1">
          <a:solidFill>
            <a:schemeClr val="tx1"/>
          </a:solidFill>
          <a:latin typeface="+mn-lt"/>
          <a:ea typeface="Arial" charset="0"/>
          <a:cs typeface="+mn-cs"/>
        </a:defRPr>
      </a:lvl4pPr>
      <a:lvl5pPr marL="1981200" indent="-585788" algn="r" rtl="0" eaLnBrk="0" fontAlgn="base" hangingPunct="0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ea typeface="Arial" charset="0"/>
          <a:cs typeface="+mn-cs"/>
        </a:defRPr>
      </a:lvl5pPr>
      <a:lvl6pPr marL="2438400" indent="-585788" algn="r" rtl="0" fontAlgn="base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cs typeface="+mn-cs"/>
        </a:defRPr>
      </a:lvl6pPr>
      <a:lvl7pPr marL="2895600" indent="-585788" algn="r" rtl="0" fontAlgn="base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cs typeface="+mn-cs"/>
        </a:defRPr>
      </a:lvl7pPr>
      <a:lvl8pPr marL="3352800" indent="-585788" algn="r" rtl="0" fontAlgn="base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cs typeface="+mn-cs"/>
        </a:defRPr>
      </a:lvl8pPr>
      <a:lvl9pPr marL="3810000" indent="-585788" algn="r" rtl="0" fontAlgn="base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61938"/>
            <a:ext cx="79216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052513"/>
            <a:ext cx="85058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45263"/>
            <a:ext cx="24114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F856F-287D-430C-9CFC-A06A00506A58}" type="datetime1">
              <a:rPr lang="ja-JP" altLang="en-US" smtClean="0">
                <a:solidFill>
                  <a:srgbClr val="000000"/>
                </a:solidFill>
              </a:rPr>
              <a:t>2017/1/11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5263"/>
            <a:ext cx="24114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17BB8-F61A-416E-A755-9D80CBA9EA77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0" name="AutoShape 7"/>
          <p:cNvSpPr>
            <a:spLocks noChangeArrowheads="1"/>
          </p:cNvSpPr>
          <p:nvPr/>
        </p:nvSpPr>
        <p:spPr bwMode="auto">
          <a:xfrm>
            <a:off x="311150" y="950913"/>
            <a:ext cx="8521700" cy="47625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61753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4450"/>
            <a:ext cx="2105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260FC"/>
            </a:gs>
            <a:gs pos="100000">
              <a:srgbClr val="11307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209296"/>
            <a:ext cx="9144000" cy="64870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fr-BE">
              <a:solidFill>
                <a:prstClr val="black"/>
              </a:solidFill>
              <a:ea typeface="ＭＳ Ｐゴシック" pitchFamily="12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339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B6107-34F7-4141-96C9-18F22AE01E34}" type="slidenum">
              <a:rPr kumimoji="0" lang="en-US" smtClean="0">
                <a:solidFill>
                  <a:prstClr val="black">
                    <a:tint val="75000"/>
                  </a:prstClr>
                </a:solidFill>
                <a:ea typeface="ＭＳ Ｐゴシック" pitchFamily="127" charset="-128"/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ea typeface="ＭＳ Ｐゴシック" pitchFamily="127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19519"/>
            <a:ext cx="5148065" cy="6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3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60FC"/>
            </a:gs>
            <a:gs pos="100000">
              <a:srgbClr val="11307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BE">
              <a:solidFill>
                <a:prstClr val="black"/>
              </a:solidFill>
              <a:ea typeface="ＭＳ Ｐゴシック" pitchFamily="127" charset="-128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07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91275"/>
            <a:ext cx="4895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9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15DB67-88F9-4AC2-8B9E-590D25FDE7F7}" type="slidenum">
              <a:rPr kumimoji="0" lang="en-US">
                <a:solidFill>
                  <a:prstClr val="black">
                    <a:tint val="75000"/>
                  </a:prstClr>
                </a:solidFill>
                <a:ea typeface="ＭＳ Ｐゴシック" pitchFamily="127" charset="-128"/>
              </a:rPr>
              <a:pPr>
                <a:defRPr/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ea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36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8.xml"/><Relationship Id="rId4" Type="http://schemas.openxmlformats.org/officeDocument/2006/relationships/hyperlink" Target="http://www.jortc.jp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413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530">
            <a:off x="4154683" y="1589521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4" name="Picture 6" descr="http://ord.yahoo.co.jp/o/image/SIG=132t50kb4/EXP=1444453971;_ylc=X3IDMgRmc3QDMARpZHgDMARvaWQDQU5kOUdjU2E1Unk3RmJra2czWHdrT2t1TEJfcVM1b0VvdVdGR0JyY2FZSWJuOXJIUDlHSk44cjVQc2daVDl3BHADUlZVLQRwb3MDNgRzZWMDc2h3BHNsawNyaQ--/**http%3a/blogimg.goo.ne.jp/user_image/70/d7/ffb8e1486ee39a1c2a0a37c60b0326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652">
            <a:off x="900648" y="797200"/>
            <a:ext cx="33337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6" name="Picture 8" descr="http://msp.c.yimg.jp/yjimage?q=lTgJZ2oXyLHBMwqp9hd2Pksbxs2KT6UACiLvMFkTEsYqACSi7KUzg69YgaB0AI6s49LzDX85WBAGZmx2SdtXlAqILsU5NOowJW.UDdswAnoq3gY2nHsAX.FEYB0FQmT9Ko9QbjhTbF.qFLjLhQ--&amp;sig=13872ucgo&amp;x=281&amp;y=1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712">
            <a:off x="1229262" y="3867121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783101" y="5661248"/>
            <a:ext cx="1356077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COBRA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119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本試験のデータ入力および管理</a:t>
            </a:r>
            <a:endParaRPr kumimoji="1" lang="ja-JP" altLang="en-US" sz="3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pPr/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2771800" y="1772816"/>
            <a:ext cx="3600400" cy="1586986"/>
          </a:xfrm>
          <a:prstGeom prst="roundRect">
            <a:avLst/>
          </a:prstGeom>
          <a:solidFill>
            <a:srgbClr val="336699"/>
          </a:solidFill>
          <a:ln w="38100"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 anchorCtr="1"/>
          <a:lstStyle/>
          <a:p>
            <a:pPr algn="ctr" fontAlgn="ctr">
              <a:lnSpc>
                <a:spcPct val="90000"/>
              </a:lnSpc>
            </a:pPr>
            <a:r>
              <a:rPr kumimoji="0" lang="ja-JP" altLang="en-US" sz="3600" dirty="0" smtClean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Arial" charset="0"/>
              </a:rPr>
              <a:t>データセンター</a:t>
            </a:r>
            <a:endParaRPr kumimoji="0" lang="en-US" altLang="ja-JP" sz="3600" dirty="0" smtClean="0">
              <a:solidFill>
                <a:schemeClr val="bg1"/>
              </a:solidFill>
              <a:latin typeface="Century Gothic" panose="020B0502020202020204" pitchFamily="34" charset="0"/>
              <a:ea typeface="HG丸ｺﾞｼｯｸM-PRO" panose="020F0600000000000000" pitchFamily="50" charset="-128"/>
              <a:cs typeface="Arial" charset="0"/>
            </a:endParaRPr>
          </a:p>
          <a:p>
            <a:pPr algn="ctr" fontAlgn="ctr">
              <a:lnSpc>
                <a:spcPct val="90000"/>
              </a:lnSpc>
            </a:pPr>
            <a:r>
              <a:rPr kumimoji="0" lang="en-US" altLang="ja-JP" sz="2800" dirty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Arial" charset="0"/>
              </a:rPr>
              <a:t>JORTC</a:t>
            </a:r>
            <a:endParaRPr kumimoji="0" lang="ja-JP" altLang="en-US" sz="2800" dirty="0" smtClean="0">
              <a:solidFill>
                <a:schemeClr val="bg1"/>
              </a:solidFill>
              <a:latin typeface="Century Gothic" panose="020B0502020202020204" pitchFamily="34" charset="0"/>
              <a:ea typeface="HG丸ｺﾞｼｯｸM-PRO" panose="020F0600000000000000" pitchFamily="50" charset="-128"/>
              <a:cs typeface="Arial" charset="0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179512" y="4212262"/>
            <a:ext cx="3601954" cy="1665010"/>
          </a:xfrm>
          <a:prstGeom prst="roundRect">
            <a:avLst/>
          </a:prstGeom>
          <a:solidFill>
            <a:srgbClr val="336699"/>
          </a:solidFill>
          <a:ln w="38100"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 anchorCtr="1"/>
          <a:lstStyle/>
          <a:p>
            <a:pPr algn="ctr" fontAlgn="ctr">
              <a:lnSpc>
                <a:spcPct val="90000"/>
              </a:lnSpc>
            </a:pPr>
            <a:r>
              <a:rPr kumimoji="0" lang="ja-JP" altLang="en-US" sz="3600" dirty="0" smtClean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Arial" charset="0"/>
              </a:rPr>
              <a:t>企業</a:t>
            </a:r>
            <a:endParaRPr kumimoji="0" lang="en-US" altLang="ja-JP" sz="3600" dirty="0" smtClean="0">
              <a:solidFill>
                <a:schemeClr val="bg1"/>
              </a:solidFill>
              <a:latin typeface="Century Gothic" panose="020B0502020202020204" pitchFamily="34" charset="0"/>
              <a:ea typeface="HG丸ｺﾞｼｯｸM-PRO" panose="020F0600000000000000" pitchFamily="50" charset="-128"/>
              <a:cs typeface="Arial" charset="0"/>
            </a:endParaRPr>
          </a:p>
          <a:p>
            <a:pPr algn="ctr" fontAlgn="ctr">
              <a:lnSpc>
                <a:spcPct val="90000"/>
              </a:lnSpc>
            </a:pPr>
            <a:r>
              <a:rPr kumimoji="0" lang="en-US" altLang="ja-JP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Arial" charset="0"/>
              </a:rPr>
              <a:t>CMI</a:t>
            </a:r>
          </a:p>
          <a:p>
            <a:pPr algn="ctr" fontAlgn="ctr">
              <a:lnSpc>
                <a:spcPct val="90000"/>
              </a:lnSpc>
            </a:pPr>
            <a:r>
              <a:rPr kumimoji="0" lang="en-US" altLang="ja-JP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Arial" charset="0"/>
              </a:rPr>
              <a:t>Boston Scientific</a:t>
            </a:r>
          </a:p>
        </p:txBody>
      </p:sp>
      <p:sp>
        <p:nvSpPr>
          <p:cNvPr id="12" name="角丸四角形 11"/>
          <p:cNvSpPr/>
          <p:nvPr/>
        </p:nvSpPr>
        <p:spPr bwMode="auto">
          <a:xfrm>
            <a:off x="5508104" y="4218280"/>
            <a:ext cx="3456384" cy="1658992"/>
          </a:xfrm>
          <a:prstGeom prst="roundRect">
            <a:avLst/>
          </a:prstGeom>
          <a:solidFill>
            <a:srgbClr val="336699"/>
          </a:solidFill>
          <a:ln w="38100"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 anchorCtr="1"/>
          <a:lstStyle/>
          <a:p>
            <a:pPr algn="ctr" fontAlgn="ctr">
              <a:lnSpc>
                <a:spcPct val="90000"/>
              </a:lnSpc>
            </a:pPr>
            <a:r>
              <a:rPr kumimoji="0" lang="ja-JP" altLang="en-US" sz="3600" dirty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Arial" charset="0"/>
              </a:rPr>
              <a:t>研究者</a:t>
            </a:r>
            <a:endParaRPr kumimoji="0" lang="en-US" altLang="ja-JP" sz="3600" dirty="0">
              <a:solidFill>
                <a:schemeClr val="bg1"/>
              </a:solidFill>
              <a:latin typeface="Century Gothic" panose="020B0502020202020204" pitchFamily="34" charset="0"/>
              <a:ea typeface="HG丸ｺﾞｼｯｸM-PRO" panose="020F0600000000000000" pitchFamily="50" charset="-128"/>
              <a:cs typeface="Arial" charset="0"/>
            </a:endParaRPr>
          </a:p>
          <a:p>
            <a:pPr algn="ctr" fontAlgn="ctr">
              <a:lnSpc>
                <a:spcPct val="90000"/>
              </a:lnSpc>
            </a:pPr>
            <a:r>
              <a:rPr kumimoji="0" lang="ja-JP" alt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Arial" charset="0"/>
              </a:rPr>
              <a:t>大腸ステント安全</a:t>
            </a:r>
            <a:r>
              <a:rPr kumimoji="0" lang="ja-JP" alt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Arial" charset="0"/>
              </a:rPr>
              <a:t>手技研究会</a:t>
            </a:r>
            <a:endParaRPr kumimoji="0" lang="ja-JP" altLang="en-US" sz="2800" dirty="0">
              <a:solidFill>
                <a:schemeClr val="bg1"/>
              </a:solidFill>
              <a:latin typeface="Century Gothic" panose="020B0502020202020204" pitchFamily="34" charset="0"/>
              <a:ea typeface="HG丸ｺﾞｼｯｸM-PRO" panose="020F0600000000000000" pitchFamily="50" charset="-128"/>
              <a:cs typeface="Arial" charset="0"/>
            </a:endParaRPr>
          </a:p>
        </p:txBody>
      </p:sp>
      <p:sp>
        <p:nvSpPr>
          <p:cNvPr id="13" name="上下矢印 12"/>
          <p:cNvSpPr/>
          <p:nvPr/>
        </p:nvSpPr>
        <p:spPr bwMode="auto">
          <a:xfrm rot="2277404">
            <a:off x="2987825" y="3356993"/>
            <a:ext cx="288032" cy="864096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 anchorCtr="1"/>
          <a:lstStyle/>
          <a:p>
            <a:pPr algn="ctr" fontAlgn="ctr">
              <a:lnSpc>
                <a:spcPct val="90000"/>
              </a:lnSpc>
            </a:pPr>
            <a:endParaRPr kumimoji="0" lang="ja-JP" altLang="en-US" sz="2000" b="1" dirty="0" smtClean="0">
              <a:solidFill>
                <a:srgbClr val="FF0066"/>
              </a:solidFill>
              <a:latin typeface="Century Gothic" panose="020B0502020202020204" pitchFamily="34" charset="0"/>
              <a:ea typeface="HG丸ｺﾞｼｯｸM-PRO" panose="020F0600000000000000" pitchFamily="50" charset="-128"/>
              <a:cs typeface="Arial" charset="0"/>
            </a:endParaRPr>
          </a:p>
        </p:txBody>
      </p:sp>
      <p:sp>
        <p:nvSpPr>
          <p:cNvPr id="14" name="上下矢印 13"/>
          <p:cNvSpPr/>
          <p:nvPr/>
        </p:nvSpPr>
        <p:spPr bwMode="auto">
          <a:xfrm rot="19018099">
            <a:off x="5947989" y="3339038"/>
            <a:ext cx="288032" cy="864096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 anchorCtr="1"/>
          <a:lstStyle/>
          <a:p>
            <a:pPr algn="ctr" fontAlgn="ctr">
              <a:lnSpc>
                <a:spcPct val="90000"/>
              </a:lnSpc>
            </a:pPr>
            <a:endParaRPr kumimoji="0" lang="ja-JP" altLang="en-US" sz="2000" b="1" dirty="0" smtClean="0">
              <a:solidFill>
                <a:srgbClr val="FF0066"/>
              </a:solidFill>
              <a:latin typeface="Century Gothic" panose="020B0502020202020204" pitchFamily="34" charset="0"/>
              <a:ea typeface="HG丸ｺﾞｼｯｸM-PRO" panose="020F0600000000000000" pitchFamily="50" charset="-128"/>
              <a:cs typeface="Arial" charset="0"/>
            </a:endParaRPr>
          </a:p>
        </p:txBody>
      </p:sp>
      <p:sp>
        <p:nvSpPr>
          <p:cNvPr id="3" name="左右矢印 2"/>
          <p:cNvSpPr/>
          <p:nvPr/>
        </p:nvSpPr>
        <p:spPr bwMode="auto">
          <a:xfrm>
            <a:off x="3851920" y="4869160"/>
            <a:ext cx="1416794" cy="544473"/>
          </a:xfrm>
          <a:prstGeom prst="leftRightArrow">
            <a:avLst>
              <a:gd name="adj1" fmla="val 50000"/>
              <a:gd name="adj2" fmla="val 52333"/>
            </a:avLst>
          </a:prstGeom>
          <a:noFill/>
          <a:ln w="28575">
            <a:solidFill>
              <a:schemeClr val="tx1"/>
            </a:solidFill>
            <a:prstDash val="sys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 anchorCtr="1"/>
          <a:lstStyle/>
          <a:p>
            <a:pPr algn="ctr" fontAlgn="ctr">
              <a:lnSpc>
                <a:spcPct val="90000"/>
              </a:lnSpc>
            </a:pPr>
            <a:endParaRPr kumimoji="0" lang="ja-JP" altLang="en-US" sz="2000" b="1" dirty="0" smtClean="0">
              <a:solidFill>
                <a:srgbClr val="FF0066"/>
              </a:solidFill>
              <a:latin typeface="Century Gothic" panose="020B0502020202020204" pitchFamily="34" charset="0"/>
              <a:ea typeface="HG丸ｺﾞｼｯｸM-PRO" panose="020F0600000000000000" pitchFamily="50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3" y="836712"/>
            <a:ext cx="7771681" cy="4104456"/>
          </a:xfrm>
          <a:prstGeom prst="rect">
            <a:avLst/>
          </a:prstGeom>
        </p:spPr>
      </p:pic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endParaRPr kumimoji="1" lang="en-US" altLang="ja-JP" dirty="0" smtClean="0"/>
          </a:p>
          <a:p>
            <a:r>
              <a:rPr lang="ja-JP" altLang="en-US" dirty="0" smtClean="0"/>
              <a:t>組織</a:t>
            </a:r>
            <a:r>
              <a:rPr lang="ja-JP" altLang="en-US" dirty="0"/>
              <a:t>概要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57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9892"/>
            <a:ext cx="8229600" cy="72682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Comic Sans MS" panose="030F0702030302020204" pitchFamily="66" charset="0"/>
                <a:ea typeface="HG丸ｺﾞｼｯｸM-PRO" panose="020F0600000000000000" pitchFamily="50" charset="-128"/>
              </a:rPr>
              <a:t>データセンター（運営事務局）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13"/>
          <a:stretch/>
        </p:blipFill>
        <p:spPr>
          <a:xfrm>
            <a:off x="251521" y="713426"/>
            <a:ext cx="8640960" cy="487581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300193" y="5085184"/>
            <a:ext cx="2592288" cy="34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400" dirty="0">
                <a:latin typeface="Comic Sans MS" panose="030F0702030302020204" pitchFamily="66" charset="0"/>
                <a:hlinkClick r:id="rId4"/>
              </a:rPr>
              <a:t>http://www.jortc.jp/</a:t>
            </a:r>
            <a:endParaRPr lang="ja-JP" altLang="en-US" sz="1400" dirty="0">
              <a:latin typeface="Comic Sans MS" panose="030F0702030302020204" pitchFamily="66" charset="0"/>
              <a:ea typeface="HG丸ｺﾞｼｯｸM-PRO" panose="020F06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51522" y="5589240"/>
            <a:ext cx="8640960" cy="1187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山口拓洋先生</a:t>
            </a:r>
          </a:p>
          <a:p>
            <a:pPr marL="0" indent="0">
              <a:buNone/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東北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大学大学院医学系研究科 医学統計学分野 教授</a:t>
            </a:r>
            <a:b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東北大学病院 臨床試験データセンター センター長</a:t>
            </a:r>
            <a:b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東京大学大学院医学系研究科 臨床試験データ管理学講座 特任教授</a:t>
            </a:r>
            <a:b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東京大学医学部附属病院 臨床研究支援センター 中央管理ユニット 生物統計部門 部門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FA4C6-95DB-4313-A399-B8654DB44C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127000"/>
            <a:ext cx="9017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5736" y="260648"/>
            <a:ext cx="3818289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COBRA</a:t>
            </a:r>
            <a:r>
              <a:rPr kumimoji="1" lang="ja-JP" altLang="en-US" sz="3200" dirty="0" err="1" smtClean="0"/>
              <a:t>への</a:t>
            </a:r>
            <a:r>
              <a:rPr kumimoji="1" lang="ja-JP" altLang="en-US" sz="3200" dirty="0" smtClean="0"/>
              <a:t>参加方法</a:t>
            </a:r>
            <a:endParaRPr kumimoji="1" lang="ja-JP" altLang="en-US" sz="3200" dirty="0"/>
          </a:p>
        </p:txBody>
      </p:sp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12" y="6140145"/>
            <a:ext cx="2465884" cy="60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7544" y="1268760"/>
            <a:ext cx="825899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2800" dirty="0" smtClean="0"/>
              <a:t>大腸</a:t>
            </a:r>
            <a:r>
              <a:rPr lang="ja-JP" altLang="en-US" sz="2800" dirty="0" smtClean="0"/>
              <a:t>ステント</a:t>
            </a:r>
            <a:r>
              <a:rPr lang="ja-JP" altLang="en-US" sz="2800" dirty="0"/>
              <a:t>安全手技</a:t>
            </a:r>
            <a:r>
              <a:rPr lang="ja-JP" altLang="en-US" sz="2800" dirty="0" smtClean="0"/>
              <a:t>研究会への参加（会員登録）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　　（</a:t>
            </a:r>
            <a:r>
              <a:rPr lang="en-US" altLang="ja-JP" sz="2800" dirty="0" smtClean="0"/>
              <a:t>HP</a:t>
            </a:r>
            <a:r>
              <a:rPr lang="ja-JP" altLang="en-US" sz="2800" dirty="0" smtClean="0"/>
              <a:t>の問い合わせからの連絡）</a:t>
            </a:r>
            <a:endParaRPr lang="en-US" altLang="ja-JP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 smtClean="0"/>
              <a:t>最低</a:t>
            </a:r>
            <a:r>
              <a:rPr lang="en-US" altLang="ja-JP" sz="2800" dirty="0" smtClean="0"/>
              <a:t>10</a:t>
            </a:r>
            <a:r>
              <a:rPr lang="ja-JP" altLang="en-US" sz="2800" dirty="0" smtClean="0"/>
              <a:t>例程度の</a:t>
            </a:r>
            <a:r>
              <a:rPr lang="en-US" altLang="ja-JP" sz="2800" dirty="0" smtClean="0"/>
              <a:t>BTS</a:t>
            </a:r>
            <a:r>
              <a:rPr lang="ja-JP" altLang="en-US" sz="2800" dirty="0" smtClean="0"/>
              <a:t>症例の経験</a:t>
            </a:r>
            <a:endParaRPr lang="en-US" altLang="ja-JP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 smtClean="0"/>
              <a:t>院内消化器内科・消化器外科での協力確認と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　　　　　　　研究会への登録の統一化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代表者</a:t>
            </a:r>
            <a:r>
              <a:rPr lang="en-US" altLang="ja-JP" sz="28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 smtClean="0"/>
              <a:t>研究会</a:t>
            </a:r>
            <a:r>
              <a:rPr lang="en-US" altLang="ja-JP" sz="2800" dirty="0" smtClean="0"/>
              <a:t>HP</a:t>
            </a:r>
            <a:r>
              <a:rPr lang="ja-JP" altLang="en-US" sz="2800" dirty="0" smtClean="0"/>
              <a:t>の問い合わせから研究参加希望をメール</a:t>
            </a:r>
            <a:endParaRPr lang="en-US" altLang="ja-JP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 smtClean="0"/>
              <a:t>研究会運営委員会での検討・承認→世話人に</a:t>
            </a:r>
            <a:endParaRPr lang="en-US" altLang="ja-JP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 smtClean="0"/>
              <a:t>院内倫理委員会申請→承認</a:t>
            </a:r>
            <a:endParaRPr lang="en-US" altLang="ja-JP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 smtClean="0"/>
              <a:t>研究会への連絡→研究</a:t>
            </a:r>
            <a:r>
              <a:rPr lang="ja-JP" altLang="en-US" sz="2800" dirty="0"/>
              <a:t>登録に必要</a:t>
            </a:r>
            <a:r>
              <a:rPr lang="ja-JP" altLang="en-US" sz="2800" dirty="0" smtClean="0"/>
              <a:t>な</a:t>
            </a:r>
            <a:r>
              <a:rPr lang="en-US" altLang="ja-JP" sz="2800" dirty="0" smtClean="0"/>
              <a:t>ID</a:t>
            </a:r>
            <a:r>
              <a:rPr lang="ja-JP" altLang="en-US" sz="2800" dirty="0" smtClean="0"/>
              <a:t>・</a:t>
            </a:r>
            <a:r>
              <a:rPr lang="en-US" altLang="ja-JP" sz="2800" dirty="0" smtClean="0"/>
              <a:t>PW</a:t>
            </a:r>
            <a:r>
              <a:rPr lang="ja-JP" altLang="en-US" sz="2800" dirty="0" smtClean="0"/>
              <a:t>の連絡</a:t>
            </a:r>
            <a:endParaRPr lang="en-US" altLang="ja-JP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/>
              <a:t>登録</a:t>
            </a:r>
            <a:r>
              <a:rPr lang="ja-JP" altLang="en-US" sz="2800" dirty="0" smtClean="0"/>
              <a:t>開始！</a:t>
            </a:r>
            <a:endParaRPr lang="en-US" altLang="ja-JP" sz="2800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sz="2800" dirty="0" smtClean="0"/>
          </a:p>
          <a:p>
            <a:endParaRPr lang="en-US" altLang="ja-JP" sz="2800" dirty="0" smtClean="0"/>
          </a:p>
          <a:p>
            <a:pPr marL="342900" indent="-342900">
              <a:buFont typeface="+mj-lt"/>
              <a:buAutoNum type="arabicPeriod"/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3867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8640960" cy="4032448"/>
          </a:xfrm>
        </p:spPr>
        <p:txBody>
          <a:bodyPr>
            <a:normAutofit fontScale="90000"/>
          </a:bodyPr>
          <a:lstStyle/>
          <a:p>
            <a:r>
              <a:rPr lang="en-US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Stage</a:t>
            </a:r>
            <a:r>
              <a:rPr lang="ja-JP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Ⅱ</a:t>
            </a:r>
            <a:r>
              <a:rPr lang="en-US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/</a:t>
            </a:r>
            <a:r>
              <a:rPr lang="ja-JP" altLang="ja-JP" sz="28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Ⅲおよび</a:t>
            </a:r>
            <a:r>
              <a:rPr lang="en-US" altLang="ja-JP" sz="28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CROSS</a:t>
            </a:r>
            <a:r>
              <a:rPr lang="ja-JP" altLang="en-US" sz="28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28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1/2</a:t>
            </a:r>
            <a:r>
              <a:rPr lang="ja-JP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の閉塞性大腸癌に対する</a:t>
            </a:r>
            <a:br>
              <a:rPr lang="ja-JP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</a:br>
            <a:r>
              <a:rPr lang="en-US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BTS</a:t>
            </a:r>
            <a:r>
              <a:rPr lang="ja-JP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大腸ステントの長期予後に</a:t>
            </a:r>
            <a:r>
              <a:rPr lang="ja-JP" altLang="ja-JP" sz="28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関する</a:t>
            </a:r>
            <a:r>
              <a:rPr lang="en-US" altLang="ja-JP" sz="28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/>
            </a:r>
            <a:br>
              <a:rPr lang="en-US" altLang="ja-JP" sz="28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</a:br>
            <a:r>
              <a:rPr lang="ja-JP" altLang="ja-JP" sz="28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多施設</a:t>
            </a:r>
            <a:r>
              <a:rPr lang="ja-JP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共同無作為化臨床</a:t>
            </a:r>
            <a:r>
              <a:rPr lang="ja-JP" altLang="ja-JP" sz="28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試験</a:t>
            </a:r>
            <a:r>
              <a:rPr lang="en-US" altLang="ja-JP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/>
            </a:r>
            <a:br>
              <a:rPr lang="en-US" altLang="ja-JP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</a:br>
            <a:r>
              <a:rPr lang="ja-JP" altLang="ja-JP" sz="13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/>
            </a:r>
            <a:br>
              <a:rPr lang="ja-JP" altLang="ja-JP" sz="13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</a:br>
            <a:r>
              <a:rPr lang="en-US" altLang="ja-JP" sz="2800" u="sng" dirty="0">
                <a:solidFill>
                  <a:srgbClr val="FF3399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Co</a:t>
            </a:r>
            <a:r>
              <a:rPr lang="en-US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lonic stent for "</a:t>
            </a:r>
            <a:r>
              <a:rPr lang="en-US" altLang="ja-JP" sz="2800" u="sng" dirty="0">
                <a:solidFill>
                  <a:srgbClr val="FF3399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B</a:t>
            </a:r>
            <a:r>
              <a:rPr lang="en-US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ridge to Surgery" prospective </a:t>
            </a:r>
            <a:r>
              <a:rPr lang="en-US" altLang="ja-JP" sz="2800" u="sng" dirty="0">
                <a:solidFill>
                  <a:srgbClr val="FF3399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ra</a:t>
            </a:r>
            <a:r>
              <a:rPr lang="en-US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ndomized controlled trial comparing treatment with non-stenting surgery in stage</a:t>
            </a:r>
            <a:r>
              <a:rPr lang="ja-JP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Ⅱ</a:t>
            </a:r>
            <a:r>
              <a:rPr lang="en-US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/</a:t>
            </a:r>
            <a:r>
              <a:rPr lang="ja-JP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Ⅲ</a:t>
            </a:r>
            <a:r>
              <a:rPr lang="en-US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obstructive colon cancer </a:t>
            </a:r>
            <a:r>
              <a:rPr lang="ja-JP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/>
            </a:r>
            <a:br>
              <a:rPr lang="ja-JP" altLang="ja-JP" sz="28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</a:br>
            <a:r>
              <a:rPr lang="ja-JP" altLang="ja-JP" sz="2800" b="1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【</a:t>
            </a:r>
            <a:r>
              <a:rPr lang="en-US" altLang="ja-JP" sz="2800" b="1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COBRA Trial</a:t>
            </a:r>
            <a:r>
              <a:rPr lang="ja-JP" altLang="ja-JP" sz="2800" b="1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】</a:t>
            </a:r>
            <a:r>
              <a:rPr lang="en-US" altLang="ja-JP" sz="2800" b="1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/>
            </a:r>
            <a:br>
              <a:rPr lang="en-US" altLang="ja-JP" sz="2800" b="1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</a:br>
            <a:r>
              <a:rPr lang="en-US" altLang="ja-JP" sz="1300" b="1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/>
            </a:r>
            <a:br>
              <a:rPr lang="en-US" altLang="ja-JP" sz="1300" b="1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</a:br>
            <a:r>
              <a:rPr lang="ja-JP" altLang="en-US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進捗</a:t>
            </a:r>
            <a:r>
              <a:rPr lang="ja-JP" altLang="en-US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状況</a:t>
            </a:r>
            <a:endParaRPr lang="ja-JP" altLang="ja-JP" sz="28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5496" y="11663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第</a:t>
            </a:r>
            <a:r>
              <a:rPr lang="en-US" altLang="ja-JP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4</a:t>
            </a:r>
            <a:r>
              <a:rPr lang="ja-JP" altLang="en-US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回　大腸ステント安全手技研究会</a:t>
            </a:r>
            <a:endParaRPr lang="en-US" altLang="ja-JP" dirty="0" smtClean="0">
              <a:solidFill>
                <a:srgbClr val="0066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平成</a:t>
            </a:r>
            <a:r>
              <a:rPr lang="en-US" altLang="ja-JP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27</a:t>
            </a:r>
            <a:r>
              <a:rPr lang="ja-JP" altLang="en-US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年</a:t>
            </a:r>
            <a:r>
              <a:rPr lang="en-US" altLang="ja-JP" dirty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10</a:t>
            </a:r>
            <a:r>
              <a:rPr lang="ja-JP" altLang="en-US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月</a:t>
            </a:r>
            <a:r>
              <a:rPr lang="en-US" altLang="ja-JP" dirty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1</a:t>
            </a:r>
            <a:r>
              <a:rPr lang="en-US" altLang="ja-JP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1</a:t>
            </a:r>
            <a:r>
              <a:rPr lang="ja-JP" altLang="en-US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日（日）　</a:t>
            </a:r>
            <a:r>
              <a:rPr lang="en-US" altLang="ja-JP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13:10</a:t>
            </a:r>
            <a:r>
              <a:rPr lang="ja-JP" altLang="en-US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～</a:t>
            </a:r>
            <a:r>
              <a:rPr lang="en-US" altLang="ja-JP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17:00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フクラシア品川クリスタルスクエア　</a:t>
            </a:r>
            <a:r>
              <a:rPr lang="en-US" altLang="ja-JP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3F</a:t>
            </a: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251520" y="5661248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東邦大学医療センター大橋病院　外科</a:t>
            </a:r>
            <a:endParaRPr lang="en-US" altLang="ja-JP" sz="2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斉田　芳久</a:t>
            </a:r>
            <a:endParaRPr lang="en-US" altLang="ja-JP" sz="2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3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32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大腸ステント</a:t>
            </a:r>
            <a:endParaRPr lang="ja-JP" altLang="en-US" sz="3200" dirty="0">
              <a:latin typeface="Century Gothic" panose="020B0502020202020204" pitchFamily="34" charset="0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  <p:sp>
        <p:nvSpPr>
          <p:cNvPr id="19458" name="Rectangle 16"/>
          <p:cNvSpPr>
            <a:spLocks noChangeArrowheads="1"/>
          </p:cNvSpPr>
          <p:nvPr/>
        </p:nvSpPr>
        <p:spPr bwMode="auto">
          <a:xfrm>
            <a:off x="611188" y="1628800"/>
            <a:ext cx="360045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dirty="0" err="1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WallFlex</a:t>
            </a:r>
            <a:r>
              <a:rPr lang="en-US" altLang="ja-JP" sz="24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2400" dirty="0" err="1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Enteral</a:t>
            </a:r>
            <a:r>
              <a:rPr lang="en-US" altLang="ja-JP" sz="24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Colonic </a:t>
            </a:r>
            <a:r>
              <a:rPr lang="en-US" altLang="ja-JP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Stent</a:t>
            </a:r>
          </a:p>
          <a:p>
            <a:pPr algn="ctr"/>
            <a:r>
              <a:rPr lang="en-US" altLang="ja-JP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2012</a:t>
            </a:r>
            <a:r>
              <a:rPr lang="ja-JP" altLang="en-US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年</a:t>
            </a:r>
            <a:r>
              <a:rPr lang="en-US" altLang="ja-JP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1</a:t>
            </a:r>
            <a:r>
              <a:rPr lang="ja-JP" altLang="en-US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月～</a:t>
            </a:r>
            <a:endParaRPr lang="en-US" altLang="ja-JP" sz="2000" dirty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algn="ctr"/>
            <a:r>
              <a:rPr lang="ja-JP" altLang="en-US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（</a:t>
            </a:r>
            <a:r>
              <a:rPr lang="en-US" altLang="ja-JP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UMIN7953</a:t>
            </a:r>
            <a:r>
              <a:rPr lang="ja-JP" altLang="en-US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）</a:t>
            </a:r>
            <a:endParaRPr lang="en-US" altLang="ja-JP" sz="2000" i="1" dirty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algn="ctr"/>
            <a:r>
              <a:rPr lang="en-US" altLang="ja-JP" i="1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Boston Scientific</a:t>
            </a:r>
            <a:endParaRPr lang="en-US" altLang="ja-JP" sz="2400" i="1" dirty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  <p:sp>
        <p:nvSpPr>
          <p:cNvPr id="19459" name="Rectangle 17"/>
          <p:cNvSpPr>
            <a:spLocks noChangeArrowheads="1"/>
          </p:cNvSpPr>
          <p:nvPr/>
        </p:nvSpPr>
        <p:spPr bwMode="auto">
          <a:xfrm>
            <a:off x="107504" y="3933056"/>
            <a:ext cx="46085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dirty="0" err="1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Niti</a:t>
            </a:r>
            <a:r>
              <a:rPr lang="en-US" altLang="ja-JP" sz="24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-S </a:t>
            </a:r>
            <a:r>
              <a:rPr lang="en-US" altLang="ja-JP" sz="2400" dirty="0" err="1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Enteral</a:t>
            </a:r>
            <a:r>
              <a:rPr lang="en-US" altLang="ja-JP" sz="24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Colonic </a:t>
            </a:r>
          </a:p>
          <a:p>
            <a:pPr algn="ctr"/>
            <a:r>
              <a:rPr lang="en-US" altLang="ja-JP" sz="24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Uncovered Stent, </a:t>
            </a:r>
            <a:r>
              <a:rPr lang="en-US" altLang="ja-JP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D-type</a:t>
            </a:r>
          </a:p>
          <a:p>
            <a:pPr algn="ctr"/>
            <a:r>
              <a:rPr lang="ja-JP" altLang="en-US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（</a:t>
            </a:r>
            <a:r>
              <a:rPr lang="en-US" altLang="ja-JP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UMIN11304</a:t>
            </a:r>
            <a:r>
              <a:rPr lang="ja-JP" altLang="en-US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）</a:t>
            </a:r>
            <a:r>
              <a:rPr lang="en-US" altLang="ja-JP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 </a:t>
            </a:r>
            <a:endParaRPr lang="en-US" altLang="ja-JP" sz="2000" dirty="0" smtClean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2013</a:t>
            </a:r>
            <a:r>
              <a:rPr lang="ja-JP" altLang="ja-JP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年</a:t>
            </a:r>
            <a:r>
              <a:rPr lang="en-US" altLang="ja-JP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5</a:t>
            </a:r>
            <a:r>
              <a:rPr lang="ja-JP" altLang="en-US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月～</a:t>
            </a:r>
            <a:endParaRPr lang="en-US" altLang="ja-JP" sz="2000" dirty="0" smtClean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000" i="1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Taewoong</a:t>
            </a:r>
            <a:r>
              <a:rPr lang="en-US" altLang="ja-JP" sz="2000" i="1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2000" i="1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Inc</a:t>
            </a:r>
            <a:endParaRPr lang="en-US" altLang="ja-JP" sz="2000" i="1" dirty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  <p:pic>
        <p:nvPicPr>
          <p:cNvPr id="19460" name="Picture 4" descr="http://www.bostonscientific.jp/templatedata/imports/HTML/WallFlexDuo_info/images/idx01_img_02.jpg"/>
          <p:cNvPicPr>
            <a:picLocks noChangeAspect="1" noChangeArrowheads="1"/>
          </p:cNvPicPr>
          <p:nvPr/>
        </p:nvPicPr>
        <p:blipFill>
          <a:blip r:embed="rId3" cstate="print"/>
          <a:srcRect t="22443" r="2328" b="13487"/>
          <a:stretch>
            <a:fillRect/>
          </a:stretch>
        </p:blipFill>
        <p:spPr bwMode="auto">
          <a:xfrm>
            <a:off x="5076825" y="1844824"/>
            <a:ext cx="302356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図 13"/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grayscl/>
          </a:blip>
          <a:srcRect t="19139" b="23444"/>
          <a:stretch>
            <a:fillRect/>
          </a:stretch>
        </p:blipFill>
        <p:spPr bwMode="auto">
          <a:xfrm>
            <a:off x="5076056" y="5085581"/>
            <a:ext cx="30241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図 14"/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  <a:grayscl/>
          </a:blip>
          <a:srcRect t="24387" b="31717"/>
          <a:stretch>
            <a:fillRect/>
          </a:stretch>
        </p:blipFill>
        <p:spPr bwMode="auto">
          <a:xfrm>
            <a:off x="5076056" y="3933056"/>
            <a:ext cx="30241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角丸四角形 7"/>
          <p:cNvSpPr/>
          <p:nvPr/>
        </p:nvSpPr>
        <p:spPr>
          <a:xfrm rot="853850">
            <a:off x="623618" y="2172115"/>
            <a:ext cx="8145309" cy="2743783"/>
          </a:xfrm>
          <a:prstGeom prst="roundRect">
            <a:avLst/>
          </a:prstGeom>
          <a:solidFill>
            <a:srgbClr val="FF3399">
              <a:alpha val="69804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prstClr val="white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登録終了</a:t>
            </a:r>
            <a:endParaRPr lang="en-US" altLang="ja-JP" sz="3600" dirty="0">
              <a:solidFill>
                <a:prstClr val="white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solidFill>
                  <a:prstClr val="white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登録総数</a:t>
            </a:r>
            <a:r>
              <a:rPr lang="en-US" altLang="ja-JP" sz="3600" dirty="0">
                <a:solidFill>
                  <a:prstClr val="white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en-US" altLang="ja-JP" sz="3600" dirty="0" err="1" smtClean="0">
                <a:solidFill>
                  <a:prstClr val="white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WallFlex</a:t>
            </a:r>
            <a:r>
              <a:rPr lang="en-US" altLang="ja-JP" sz="3600" dirty="0" smtClean="0">
                <a:solidFill>
                  <a:prstClr val="white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	512</a:t>
            </a:r>
            <a:r>
              <a:rPr lang="ja-JP" altLang="en-US" sz="3600" dirty="0" smtClean="0">
                <a:solidFill>
                  <a:prstClr val="white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例</a:t>
            </a:r>
            <a:endParaRPr lang="en-US" altLang="ja-JP" sz="3600" dirty="0">
              <a:solidFill>
                <a:prstClr val="white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r>
              <a:rPr lang="en-US" altLang="ja-JP" sz="3600" dirty="0" smtClean="0">
                <a:solidFill>
                  <a:prstClr val="white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		</a:t>
            </a:r>
            <a:r>
              <a:rPr lang="en-US" altLang="ja-JP" sz="3600" dirty="0" err="1" smtClean="0">
                <a:solidFill>
                  <a:prstClr val="white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Niti</a:t>
            </a:r>
            <a:r>
              <a:rPr lang="en-US" altLang="ja-JP" sz="3600" dirty="0" smtClean="0">
                <a:solidFill>
                  <a:prstClr val="white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-S 		205</a:t>
            </a:r>
            <a:r>
              <a:rPr lang="ja-JP" altLang="en-US" sz="3600" dirty="0" smtClean="0">
                <a:solidFill>
                  <a:prstClr val="white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例</a:t>
            </a:r>
            <a:r>
              <a:rPr lang="en-US" altLang="ja-JP" sz="3600" dirty="0">
                <a:solidFill>
                  <a:prstClr val="white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endParaRPr lang="ja-JP" altLang="en-US" sz="3600" dirty="0">
              <a:solidFill>
                <a:prstClr val="white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699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51920" y="26064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000000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背景</a:t>
            </a:r>
            <a:endParaRPr lang="ja-JP" altLang="en-US" sz="3200" dirty="0">
              <a:solidFill>
                <a:srgbClr val="000000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87711" y="116632"/>
            <a:ext cx="8360753" cy="2366342"/>
            <a:chOff x="387711" y="198562"/>
            <a:chExt cx="8360753" cy="236634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/>
            <a:srcRect l="6281" t="16541" r="5793" b="44602"/>
            <a:stretch/>
          </p:blipFill>
          <p:spPr>
            <a:xfrm>
              <a:off x="387711" y="198562"/>
              <a:ext cx="8360753" cy="2078309"/>
            </a:xfrm>
            <a:prstGeom prst="rect">
              <a:avLst/>
            </a:prstGeom>
          </p:spPr>
        </p:pic>
        <p:sp>
          <p:nvSpPr>
            <p:cNvPr id="7" name="コンテンツ プレースホルダー 2"/>
            <p:cNvSpPr txBox="1">
              <a:spLocks/>
            </p:cNvSpPr>
            <p:nvPr/>
          </p:nvSpPr>
          <p:spPr>
            <a:xfrm>
              <a:off x="4716016" y="2218556"/>
              <a:ext cx="4032448" cy="3463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200" dirty="0" smtClean="0">
                  <a:latin typeface="Century Gothic" panose="020B0502020202020204" pitchFamily="34" charset="0"/>
                </a:rPr>
                <a:t>Gastrointestinal Endoscopy </a:t>
              </a:r>
              <a:r>
                <a:rPr lang="en-US" altLang="ja-JP" sz="1200" dirty="0">
                  <a:latin typeface="Century Gothic" panose="020B0502020202020204" pitchFamily="34" charset="0"/>
                </a:rPr>
                <a:t>Volume 80, No. 5 : 2014</a:t>
              </a:r>
              <a:endPara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11560" y="2492896"/>
            <a:ext cx="7992888" cy="2794620"/>
            <a:chOff x="611560" y="2636912"/>
            <a:chExt cx="7992888" cy="279462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/>
            <a:srcRect l="15445" t="8457" r="20485" b="57405"/>
            <a:stretch/>
          </p:blipFill>
          <p:spPr>
            <a:xfrm>
              <a:off x="611560" y="2636912"/>
              <a:ext cx="7992888" cy="2417133"/>
            </a:xfrm>
            <a:prstGeom prst="rect">
              <a:avLst/>
            </a:prstGeom>
          </p:spPr>
        </p:pic>
        <p:sp>
          <p:nvSpPr>
            <p:cNvPr id="9" name="コンテンツ プレースホルダー 2"/>
            <p:cNvSpPr txBox="1">
              <a:spLocks/>
            </p:cNvSpPr>
            <p:nvPr/>
          </p:nvSpPr>
          <p:spPr>
            <a:xfrm>
              <a:off x="6084168" y="5085184"/>
              <a:ext cx="2448272" cy="3463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t-IT" altLang="ja-JP" sz="1200" dirty="0" smtClean="0">
                  <a:latin typeface="Century Gothic" panose="020B0502020202020204" pitchFamily="34" charset="0"/>
                </a:rPr>
                <a:t>Endoscopy </a:t>
              </a:r>
              <a:r>
                <a:rPr lang="it-IT" altLang="ja-JP" sz="1200" dirty="0">
                  <a:latin typeface="Century Gothic" panose="020B0502020202020204" pitchFamily="34" charset="0"/>
                </a:rPr>
                <a:t>2014; 46: 990–1002</a:t>
              </a:r>
              <a:endPara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07504" y="5318656"/>
            <a:ext cx="8928992" cy="1405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>
                <a:latin typeface="Century Gothic" panose="020B0502020202020204" pitchFamily="34" charset="0"/>
              </a:rPr>
              <a:t>Colonic self-expandable metal stent (SEMS) </a:t>
            </a:r>
            <a:r>
              <a:rPr lang="en-US" altLang="ja-JP" sz="1800" dirty="0" smtClean="0">
                <a:latin typeface="Century Gothic" panose="020B0502020202020204" pitchFamily="34" charset="0"/>
              </a:rPr>
              <a:t>placement</a:t>
            </a:r>
            <a:r>
              <a:rPr lang="ja-JP" altLang="en-US" sz="1800" dirty="0" smtClean="0">
                <a:latin typeface="Century Gothic" panose="020B0502020202020204" pitchFamily="34" charset="0"/>
              </a:rPr>
              <a:t> </a:t>
            </a:r>
            <a:r>
              <a:rPr lang="en-US" altLang="ja-JP" sz="1800" dirty="0" smtClean="0">
                <a:latin typeface="Century Gothic" panose="020B0502020202020204" pitchFamily="34" charset="0"/>
              </a:rPr>
              <a:t>as </a:t>
            </a:r>
            <a:r>
              <a:rPr lang="en-US" altLang="ja-JP" sz="1800" dirty="0">
                <a:latin typeface="Century Gothic" panose="020B0502020202020204" pitchFamily="34" charset="0"/>
              </a:rPr>
              <a:t>a bridge </a:t>
            </a:r>
            <a:r>
              <a:rPr lang="en-US" altLang="ja-JP" sz="1800" dirty="0" smtClean="0">
                <a:latin typeface="Century Gothic" panose="020B0502020202020204" pitchFamily="34" charset="0"/>
              </a:rPr>
              <a:t>to</a:t>
            </a:r>
            <a:r>
              <a:rPr lang="ja-JP" altLang="en-US" sz="1800" dirty="0" smtClean="0">
                <a:latin typeface="Century Gothic" panose="020B0502020202020204" pitchFamily="34" charset="0"/>
              </a:rPr>
              <a:t> </a:t>
            </a:r>
            <a:r>
              <a:rPr lang="en-US" altLang="ja-JP" sz="1800" dirty="0" smtClean="0">
                <a:latin typeface="Century Gothic" panose="020B0502020202020204" pitchFamily="34" charset="0"/>
              </a:rPr>
              <a:t>elective </a:t>
            </a:r>
            <a:r>
              <a:rPr lang="en-US" altLang="ja-JP" sz="1800" dirty="0">
                <a:latin typeface="Century Gothic" panose="020B0502020202020204" pitchFamily="34" charset="0"/>
              </a:rPr>
              <a:t>surgery is </a:t>
            </a:r>
            <a:r>
              <a:rPr lang="en-US" altLang="ja-JP" sz="1800" dirty="0">
                <a:solidFill>
                  <a:srgbClr val="FF3399"/>
                </a:solidFill>
                <a:latin typeface="Century Gothic" panose="020B0502020202020204" pitchFamily="34" charset="0"/>
              </a:rPr>
              <a:t>not recommended </a:t>
            </a:r>
            <a:r>
              <a:rPr lang="en-US" altLang="ja-JP" sz="18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as</a:t>
            </a:r>
            <a:r>
              <a:rPr lang="ja-JP" altLang="en-US" sz="18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sz="18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a </a:t>
            </a:r>
            <a:r>
              <a:rPr lang="en-US" altLang="ja-JP" sz="1800" dirty="0">
                <a:solidFill>
                  <a:srgbClr val="FF3399"/>
                </a:solidFill>
                <a:latin typeface="Century Gothic" panose="020B0502020202020204" pitchFamily="34" charset="0"/>
              </a:rPr>
              <a:t>standard treatment </a:t>
            </a:r>
            <a:r>
              <a:rPr lang="en-US" altLang="ja-JP" sz="1800" dirty="0" smtClean="0">
                <a:latin typeface="Century Gothic" panose="020B0502020202020204" pitchFamily="34" charset="0"/>
              </a:rPr>
              <a:t>of</a:t>
            </a:r>
            <a:r>
              <a:rPr lang="ja-JP" altLang="en-US" sz="1800" dirty="0" smtClean="0">
                <a:latin typeface="Century Gothic" panose="020B0502020202020204" pitchFamily="34" charset="0"/>
              </a:rPr>
              <a:t> </a:t>
            </a:r>
            <a:r>
              <a:rPr lang="en-US" altLang="ja-JP" sz="1800" dirty="0" smtClean="0">
                <a:latin typeface="Century Gothic" panose="020B0502020202020204" pitchFamily="34" charset="0"/>
              </a:rPr>
              <a:t>symptomatic </a:t>
            </a:r>
            <a:r>
              <a:rPr lang="en-US" altLang="ja-JP" sz="1800" dirty="0">
                <a:latin typeface="Century Gothic" panose="020B0502020202020204" pitchFamily="34" charset="0"/>
              </a:rPr>
              <a:t>left-sided </a:t>
            </a:r>
            <a:r>
              <a:rPr lang="en-US" altLang="ja-JP" sz="1800" dirty="0" smtClean="0">
                <a:latin typeface="Century Gothic" panose="020B0502020202020204" pitchFamily="34" charset="0"/>
              </a:rPr>
              <a:t>malignant</a:t>
            </a:r>
            <a:r>
              <a:rPr lang="ja-JP" altLang="en-US" sz="1800" dirty="0" smtClean="0">
                <a:latin typeface="Century Gothic" panose="020B0502020202020204" pitchFamily="34" charset="0"/>
              </a:rPr>
              <a:t> </a:t>
            </a:r>
            <a:r>
              <a:rPr lang="en-US" altLang="ja-JP" sz="1800" dirty="0" smtClean="0">
                <a:latin typeface="Century Gothic" panose="020B0502020202020204" pitchFamily="34" charset="0"/>
              </a:rPr>
              <a:t>colonic </a:t>
            </a:r>
            <a:r>
              <a:rPr lang="en-US" altLang="ja-JP" sz="1800" dirty="0">
                <a:latin typeface="Century Gothic" panose="020B0502020202020204" pitchFamily="34" charset="0"/>
              </a:rPr>
              <a:t>obstruction (</a:t>
            </a:r>
            <a:r>
              <a:rPr lang="en-US" altLang="ja-JP" sz="18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strong</a:t>
            </a:r>
            <a:r>
              <a:rPr lang="ja-JP" altLang="en-US" sz="18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sz="18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recommendation,</a:t>
            </a:r>
            <a:r>
              <a:rPr lang="ja-JP" altLang="en-US" sz="18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sz="18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high </a:t>
            </a:r>
            <a:r>
              <a:rPr lang="en-US" altLang="ja-JP" sz="1800" dirty="0">
                <a:solidFill>
                  <a:srgbClr val="FF3399"/>
                </a:solidFill>
                <a:latin typeface="Century Gothic" panose="020B0502020202020204" pitchFamily="34" charset="0"/>
              </a:rPr>
              <a:t>quality evidence</a:t>
            </a:r>
            <a:r>
              <a:rPr lang="en-US" altLang="ja-JP" sz="1800" dirty="0">
                <a:latin typeface="Century Gothic" panose="020B0502020202020204" pitchFamily="34" charset="0"/>
              </a:rPr>
              <a:t>). This has to be balanced with the oncological outcomes in patients with a curable colonic cancer</a:t>
            </a:r>
            <a:r>
              <a:rPr lang="en-US" altLang="ja-JP" sz="1800" dirty="0" smtClean="0">
                <a:latin typeface="Century Gothic" panose="020B0502020202020204" pitchFamily="34" charset="0"/>
              </a:rPr>
              <a:t>.</a:t>
            </a:r>
            <a:endParaRPr lang="ja-JP" altLang="en-US" sz="18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3313" y="64325"/>
            <a:ext cx="8643551" cy="1132427"/>
          </a:xfrm>
        </p:spPr>
        <p:txBody>
          <a:bodyPr>
            <a:noAutofit/>
          </a:bodyPr>
          <a:lstStyle/>
          <a:p>
            <a:pPr algn="ctr"/>
            <a:r>
              <a:rPr lang="en-US" altLang="ja-JP" sz="32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Perforation</a:t>
            </a:r>
            <a:r>
              <a:rPr lang="ja-JP" altLang="en-US" sz="32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 </a:t>
            </a:r>
            <a:r>
              <a:rPr lang="en-US" altLang="ja-JP" sz="32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r</a:t>
            </a:r>
            <a:r>
              <a:rPr lang="en-US" altLang="ja-JP" sz="32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ate</a:t>
            </a:r>
            <a:r>
              <a:rPr lang="ja-JP" altLang="en-US" sz="32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 </a:t>
            </a:r>
            <a:r>
              <a:rPr lang="en-US" altLang="ja-JP" sz="32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in articles </a:t>
            </a:r>
            <a:r>
              <a:rPr lang="en-US" altLang="ja-JP" sz="32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/>
            </a:r>
            <a:br>
              <a:rPr lang="en-US" altLang="ja-JP" sz="32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</a:br>
            <a:r>
              <a:rPr lang="en-US" altLang="ja-JP" sz="3200" dirty="0" smtClean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with </a:t>
            </a:r>
            <a:r>
              <a:rPr lang="en-US" altLang="ja-JP" sz="3200" dirty="0">
                <a:latin typeface="Century Gothic" panose="020B0502020202020204" pitchFamily="34" charset="0"/>
                <a:ea typeface="HG丸ｺﾞｼｯｸM-PRO" panose="020F0600000000000000" pitchFamily="50" charset="-128"/>
                <a:cs typeface="Times New Roman" pitchFamily="18" charset="0"/>
              </a:rPr>
              <a:t>oncological outcomes</a:t>
            </a:r>
            <a:endParaRPr lang="ja-JP" altLang="en-US" sz="3200" dirty="0">
              <a:latin typeface="Century Gothic" panose="020B0502020202020204" pitchFamily="34" charset="0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98201"/>
              </p:ext>
            </p:extLst>
          </p:nvPr>
        </p:nvGraphicFramePr>
        <p:xfrm>
          <a:off x="107503" y="1772816"/>
          <a:ext cx="8931631" cy="34866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4438"/>
                <a:gridCol w="802002"/>
                <a:gridCol w="480473"/>
                <a:gridCol w="652928"/>
                <a:gridCol w="1609386"/>
                <a:gridCol w="1938399"/>
                <a:gridCol w="660267"/>
                <a:gridCol w="648036"/>
                <a:gridCol w="1195702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Author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Country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Year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Design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Journal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Superiority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or inferiority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TS (%)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CS (%)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Perforation</a:t>
                      </a:r>
                      <a:r>
                        <a:rPr lang="en-US" altLang="ja-JP" sz="1400" baseline="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aseline="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(%)</a:t>
                      </a: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</a:tr>
              <a:tr h="497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err="1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Alcantara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ESP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2011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RCT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World J </a:t>
                      </a:r>
                      <a:r>
                        <a:rPr lang="en-US" altLang="ja-JP" sz="1400" dirty="0" err="1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Surg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DFS:</a:t>
                      </a:r>
                      <a:r>
                        <a:rPr lang="en-US" altLang="ja-JP" sz="1400" baseline="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SEMS = Surgery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aseline="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OS: SEMS = Surgery</a:t>
                      </a:r>
                      <a:endParaRPr lang="ja-JP" altLang="ja-JP" sz="1400" dirty="0">
                        <a:solidFill>
                          <a:srgbClr val="FF0066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ja-JP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ja-JP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0/15 </a:t>
                      </a:r>
                      <a:endParaRPr lang="ja-JP" sz="14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</a:tr>
              <a:tr h="497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Tung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HKG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altLang="ja-JP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RCT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400" dirty="0" smtClean="0"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</a:rPr>
                        <a:t>Asian J </a:t>
                      </a:r>
                      <a:r>
                        <a:rPr kumimoji="1" lang="en-US" altLang="ja-JP" sz="1400" dirty="0" err="1" smtClean="0"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</a:rPr>
                        <a:t>Endosc</a:t>
                      </a:r>
                      <a:r>
                        <a:rPr kumimoji="1" lang="en-US" altLang="ja-JP" sz="1400" dirty="0" smtClean="0"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400" dirty="0" err="1" smtClean="0"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</a:rPr>
                        <a:t>Surg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DFS:</a:t>
                      </a:r>
                      <a:r>
                        <a:rPr lang="en-US" altLang="ja-JP" sz="1400" baseline="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SEMS = Surgery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aseline="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OS: SEMS = Surgery</a:t>
                      </a:r>
                      <a:endParaRPr lang="ja-JP" altLang="ja-JP" sz="1400" dirty="0">
                        <a:solidFill>
                          <a:srgbClr val="FF0066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83</a:t>
                      </a:r>
                      <a:endParaRPr lang="ja-JP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83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0/24</a:t>
                      </a:r>
                      <a:endParaRPr lang="ja-JP" sz="1400" dirty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</a:tr>
              <a:tr h="497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err="1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Sloothaak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NED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2013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RCT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UEGW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DFS:</a:t>
                      </a:r>
                      <a:r>
                        <a:rPr lang="en-US" altLang="ja-JP" sz="1400" baseline="0" dirty="0" smtClean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SEMS &lt; Surgery</a:t>
                      </a: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70.2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70.2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6/47 (12.8)</a:t>
                      </a:r>
                      <a:endParaRPr lang="ja-JP" altLang="ja-JP" sz="1400" dirty="0">
                        <a:solidFill>
                          <a:srgbClr val="FF3399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</a:tr>
              <a:tr h="497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err="1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Gorissen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UK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2013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Cohort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Br J </a:t>
                      </a:r>
                      <a:r>
                        <a:rPr lang="en-US" altLang="ja-JP" sz="1400" dirty="0" err="1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Surg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DFS:</a:t>
                      </a:r>
                      <a:r>
                        <a:rPr lang="en-US" altLang="ja-JP" sz="1400" baseline="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SEMS = Surgery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aseline="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OS: SEMS = Surgery</a:t>
                      </a:r>
                      <a:endParaRPr lang="ja-JP" altLang="ja-JP" sz="1400" dirty="0" smtClean="0">
                        <a:solidFill>
                          <a:srgbClr val="FF0066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b="0" dirty="0" smtClean="0"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</a:rPr>
                        <a:t>90.3</a:t>
                      </a:r>
                      <a:endParaRPr lang="ja-JP" altLang="en-US" sz="1400" b="1" dirty="0" smtClean="0">
                        <a:latin typeface="Century Gothic" panose="020B0502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85.5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5/62 (8.1</a:t>
                      </a:r>
                      <a:r>
                        <a:rPr lang="en-US" altLang="ja-JP" sz="1400" baseline="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altLang="ja-JP" sz="1400" dirty="0" smtClean="0">
                        <a:solidFill>
                          <a:srgbClr val="FF0066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</a:tr>
              <a:tr h="497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err="1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Sabbagh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FRA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2013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Cohort 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Ann</a:t>
                      </a:r>
                      <a:r>
                        <a:rPr lang="ja-JP" altLang="en-US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400" dirty="0" err="1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Surg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DFS:</a:t>
                      </a:r>
                      <a:r>
                        <a:rPr lang="en-US" altLang="ja-JP" sz="1400" baseline="0" dirty="0" smtClean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SEMS = Surgery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aseline="0" dirty="0" smtClean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OS: SEMS &lt; Surgery</a:t>
                      </a:r>
                      <a:endParaRPr lang="ja-JP" altLang="ja-JP" sz="1400" dirty="0" smtClean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87.5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92.8</a:t>
                      </a: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6/48 (12.5)</a:t>
                      </a:r>
                      <a:endParaRPr lang="ja-JP" altLang="ja-JP" sz="1400" dirty="0" smtClean="0">
                        <a:solidFill>
                          <a:srgbClr val="FF0066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</a:tr>
              <a:tr h="497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smtClean="0"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Total</a:t>
                      </a:r>
                      <a:endParaRPr lang="ja-JP" altLang="ja-JP" sz="1400" dirty="0" smtClean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altLang="ja-JP" sz="1400" dirty="0" smtClean="0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dirty="0"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17/196</a:t>
                      </a:r>
                      <a:r>
                        <a:rPr lang="ja-JP" altLang="en-US" sz="1400" baseline="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400" baseline="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ja-JP" sz="1400" dirty="0" smtClean="0">
                          <a:solidFill>
                            <a:srgbClr val="FF0066"/>
                          </a:solidFill>
                          <a:effectLst/>
                          <a:latin typeface="Century Gothic" panose="020B0502020202020204" pitchFamily="34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8.6)</a:t>
                      </a:r>
                      <a:endParaRPr lang="ja-JP" altLang="ja-JP" sz="1400" dirty="0" smtClean="0">
                        <a:solidFill>
                          <a:srgbClr val="FF0066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0262" marR="30262" marT="0" marB="0" anchor="ctr"/>
                </a:tc>
              </a:tr>
            </a:tbl>
          </a:graphicData>
        </a:graphic>
      </p:graphicFrame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694767" y="5589240"/>
            <a:ext cx="5760641" cy="3023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DFS, disease-free survival; OS, overall survival</a:t>
            </a:r>
            <a:endParaRPr lang="ja-JP" altLang="en-US" sz="16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6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1115616" y="476672"/>
            <a:ext cx="71687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HG丸ｺﾞｼｯｸM-PRO" panose="020F0600000000000000" pitchFamily="50" charset="-128"/>
                <a:cs typeface="+mj-cs"/>
              </a:rPr>
              <a:t>Clinical Question</a:t>
            </a:r>
            <a:endParaRPr kumimoji="1" lang="ja-JP" alt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HG丸ｺﾞｼｯｸM-PRO" panose="020F0600000000000000" pitchFamily="50" charset="-128"/>
              <a:cs typeface="+mj-cs"/>
            </a:endParaRPr>
          </a:p>
        </p:txBody>
      </p:sp>
      <p:sp>
        <p:nvSpPr>
          <p:cNvPr id="2" name="角丸四角形 1"/>
          <p:cNvSpPr/>
          <p:nvPr/>
        </p:nvSpPr>
        <p:spPr bwMode="auto">
          <a:xfrm rot="20662046">
            <a:off x="472225" y="1267537"/>
            <a:ext cx="7776864" cy="4608512"/>
          </a:xfrm>
          <a:prstGeom prst="roundRect">
            <a:avLst/>
          </a:prstGeom>
          <a:solidFill>
            <a:srgbClr val="FF3399"/>
          </a:solidFill>
          <a:ln w="38100">
            <a:noFill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 anchorCtr="1"/>
          <a:lstStyle/>
          <a:p>
            <a:pPr algn="ctr" fontAlgn="ctr">
              <a:lnSpc>
                <a:spcPct val="90000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大腸癌に</a:t>
            </a:r>
            <a:r>
              <a:rPr lang="ja-JP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よる</a:t>
            </a:r>
            <a:endParaRPr lang="en-US" altLang="ja-JP" sz="3200" b="1" dirty="0" smtClean="0">
              <a:solidFill>
                <a:schemeClr val="bg1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 fontAlgn="ctr">
              <a:lnSpc>
                <a:spcPct val="90000"/>
              </a:lnSpc>
            </a:pPr>
            <a:r>
              <a:rPr lang="ja-JP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急性（左側）大腸</a:t>
            </a:r>
            <a:r>
              <a:rPr lang="ja-JP" alt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閉塞に</a:t>
            </a:r>
            <a:r>
              <a:rPr lang="ja-JP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対して</a:t>
            </a:r>
            <a:endParaRPr lang="en-US" altLang="ja-JP" sz="3200" b="1" dirty="0" smtClean="0">
              <a:solidFill>
                <a:schemeClr val="bg1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 fontAlgn="ctr">
              <a:lnSpc>
                <a:spcPct val="90000"/>
              </a:lnSpc>
            </a:pPr>
            <a:r>
              <a:rPr lang="en-US" altLang="ja-JP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BTS</a:t>
            </a:r>
            <a:r>
              <a:rPr lang="ja-JP" alt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目的の大腸ステント</a:t>
            </a:r>
            <a:r>
              <a:rPr lang="ja-JP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留置術は</a:t>
            </a:r>
            <a:endParaRPr lang="en-US" altLang="ja-JP" sz="3200" b="1" dirty="0" smtClean="0">
              <a:solidFill>
                <a:schemeClr val="bg1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 fontAlgn="ctr">
              <a:lnSpc>
                <a:spcPct val="90000"/>
              </a:lnSpc>
            </a:pPr>
            <a:r>
              <a:rPr lang="ja-JP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緊急手術と比較して</a:t>
            </a:r>
            <a:endParaRPr lang="en-US" altLang="ja-JP" sz="3200" b="1" dirty="0">
              <a:solidFill>
                <a:schemeClr val="bg1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 fontAlgn="ctr">
              <a:lnSpc>
                <a:spcPct val="90000"/>
              </a:lnSpc>
            </a:pPr>
            <a:r>
              <a:rPr lang="ja-JP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腫瘍学的に</a:t>
            </a:r>
            <a:endParaRPr lang="en-US" altLang="ja-JP" sz="3200" b="1" dirty="0" smtClean="0">
              <a:solidFill>
                <a:schemeClr val="bg1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 fontAlgn="ctr">
              <a:lnSpc>
                <a:spcPct val="90000"/>
              </a:lnSpc>
            </a:pPr>
            <a:r>
              <a:rPr lang="ja-JP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等しく有益であると言えるのか？</a:t>
            </a:r>
            <a:endParaRPr lang="ja-JP" altLang="en-US" sz="3200" b="1" dirty="0">
              <a:solidFill>
                <a:schemeClr val="bg1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2E8-F6BB-46E0-B504-C2DB44A863A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pPr/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8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179513" y="1844824"/>
            <a:ext cx="8785106" cy="507831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ja-JP" altLang="en-US" sz="1600" b="1" u="sng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目的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	CROSS1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または</a:t>
            </a:r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2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の</a:t>
            </a:r>
            <a:r>
              <a:rPr lang="en-US" altLang="ja-JP" sz="1600" dirty="0" err="1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StageII</a:t>
            </a:r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/III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大腸癌（</a:t>
            </a:r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A-Rs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）を対象とし、術前に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通常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		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の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前処置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が出来ない症例</a:t>
            </a:r>
            <a:r>
              <a:rPr lang="ja-JP" altLang="en-US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へ</a:t>
            </a:r>
            <a:r>
              <a:rPr lang="ja-JP" altLang="en-US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の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標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準治療である絶食後の手術に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対して</a:t>
            </a:r>
            <a:r>
              <a:rPr lang="ja-JP" altLang="en-US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、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		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試験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治療で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ある大腸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ステントによる減圧後の手術が長期予後で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劣って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		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いない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ことをランダム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比較第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III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相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試験にて検証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する</a:t>
            </a:r>
            <a:endParaRPr lang="ja-JP" altLang="ja-JP" sz="16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marL="4763" lvl="1">
              <a:spcBef>
                <a:spcPts val="600"/>
              </a:spcBef>
              <a:defRPr/>
            </a:pPr>
            <a:r>
              <a:rPr lang="ja-JP" altLang="en-US" sz="1600" b="1" u="sng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デザイン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	2</a:t>
            </a:r>
            <a:r>
              <a:rPr lang="ja-JP" altLang="en-US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群　多施設</a:t>
            </a:r>
            <a:r>
              <a:rPr lang="ja-JP" altLang="en-US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共同研究　無作為化比較</a:t>
            </a:r>
            <a:r>
              <a:rPr lang="ja-JP" altLang="en-US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試験</a:t>
            </a:r>
            <a:endParaRPr lang="en-US" altLang="ja-JP" sz="16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marL="4763" lvl="1">
              <a:spcBef>
                <a:spcPts val="600"/>
              </a:spcBef>
              <a:defRPr/>
            </a:pP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marL="4763" lvl="1">
              <a:spcBef>
                <a:spcPts val="600"/>
              </a:spcBef>
              <a:defRPr/>
            </a:pPr>
            <a:r>
              <a:rPr lang="ja-JP" altLang="en-US" sz="1600" b="1" u="sng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目標</a:t>
            </a:r>
            <a:r>
              <a:rPr lang="ja-JP" altLang="en-US" sz="1600" b="1" u="sng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症例数</a:t>
            </a:r>
            <a:r>
              <a:rPr lang="en-US" altLang="ja-JP" sz="1600" b="1" u="sng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420</a:t>
            </a:r>
            <a:r>
              <a:rPr lang="ja-JP" altLang="en-US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例</a:t>
            </a:r>
            <a:endParaRPr lang="en-US" altLang="ja-JP" sz="16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marL="4763" lvl="1">
              <a:spcBef>
                <a:spcPts val="600"/>
              </a:spcBef>
              <a:defRPr/>
            </a:pPr>
            <a:endParaRPr lang="en-US" altLang="ja-JP" sz="12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lang="ja-JP" altLang="en-US" sz="1600" b="1" u="sng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主要評価項目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術後</a:t>
            </a:r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Stage2/3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症例の</a:t>
            </a:r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3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年</a:t>
            </a:r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DFS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：</a:t>
            </a:r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disease-free survival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（無病生存期間）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率</a:t>
            </a:r>
            <a:endParaRPr lang="en-US" altLang="ja-JP" sz="16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>
              <a:defRPr/>
            </a:pPr>
            <a:endParaRPr lang="en-US" altLang="ja-JP" sz="12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r>
              <a:rPr lang="ja-JP" altLang="en-US" sz="1600" b="1" u="sng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副次的評価項目</a:t>
            </a:r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ja-JP" altLang="en-US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患者背景</a:t>
            </a:r>
            <a:endParaRPr lang="en-US" altLang="ja-JP" sz="16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処置までの閉塞症状（腹満、腹痛、便通異常、悪心、嘔吐）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出現率</a:t>
            </a:r>
            <a:endParaRPr lang="en-US" altLang="ja-JP" sz="16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緊急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手術率</a:t>
            </a:r>
            <a:r>
              <a:rPr lang="ja-JP" altLang="en-US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、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持続点滴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離脱率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、術前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退院率</a:t>
            </a:r>
            <a:endParaRPr lang="en-US" altLang="ja-JP" sz="16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大腸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ステントの手技的および臨床的手技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成功率</a:t>
            </a:r>
            <a:endParaRPr lang="en-US" altLang="ja-JP" sz="16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	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大腸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ステント留置術における合併症発生割合および発生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時期</a:t>
            </a:r>
            <a:endParaRPr lang="en-US" altLang="ja-JP" sz="16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周術期合併症発生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割合</a:t>
            </a:r>
            <a:endParaRPr lang="en-US" altLang="ja-JP" sz="16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腸管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の一期的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吻合率</a:t>
            </a:r>
            <a:r>
              <a:rPr lang="ja-JP" altLang="en-US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、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術式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、永久ストマ造設率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、</a:t>
            </a:r>
            <a:endParaRPr lang="en-US" altLang="ja-JP" sz="16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ja-JP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化学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療法導入率</a:t>
            </a:r>
            <a:endParaRPr lang="en-US" altLang="ja-JP" sz="16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	</a:t>
            </a:r>
            <a:r>
              <a:rPr lang="en-US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Overall Survival</a:t>
            </a:r>
            <a:r>
              <a:rPr lang="ja-JP" altLang="ja-JP" sz="16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（全生存期間</a:t>
            </a:r>
            <a:r>
              <a:rPr lang="en-US" altLang="ja-JP" sz="16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)</a:t>
            </a:r>
            <a:endParaRPr lang="en-US" altLang="ja-JP" sz="16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251520" y="0"/>
            <a:ext cx="864096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0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Stage</a:t>
            </a:r>
            <a:r>
              <a:rPr lang="ja-JP" altLang="ja-JP" sz="20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Ⅱ</a:t>
            </a:r>
            <a:r>
              <a:rPr lang="en-US" altLang="ja-JP" sz="20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/</a:t>
            </a:r>
            <a:r>
              <a:rPr lang="ja-JP" altLang="ja-JP" sz="20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Ⅲおよび</a:t>
            </a:r>
            <a:r>
              <a:rPr lang="en-US" altLang="ja-JP" sz="20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CROSS 1/2</a:t>
            </a:r>
            <a:r>
              <a:rPr lang="ja-JP" altLang="ja-JP" sz="20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の閉塞性大腸癌に対する</a:t>
            </a:r>
          </a:p>
          <a:p>
            <a:pPr algn="ctr"/>
            <a:r>
              <a:rPr lang="en-US" altLang="ja-JP" sz="20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BTS</a:t>
            </a:r>
            <a:r>
              <a:rPr lang="ja-JP" altLang="ja-JP" sz="20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大腸ステントの長期予後に関する多施設共同無作為化臨床</a:t>
            </a:r>
            <a:r>
              <a:rPr lang="ja-JP" altLang="ja-JP" sz="20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試験</a:t>
            </a:r>
            <a:endParaRPr lang="ja-JP" altLang="ja-JP" sz="20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000" u="sng" dirty="0">
                <a:solidFill>
                  <a:srgbClr val="FF3399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Co</a:t>
            </a:r>
            <a:r>
              <a:rPr lang="en-US" altLang="ja-JP" sz="20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lonic stent for "</a:t>
            </a:r>
            <a:r>
              <a:rPr lang="en-US" altLang="ja-JP" sz="2000" u="sng" dirty="0">
                <a:solidFill>
                  <a:srgbClr val="FF3399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B</a:t>
            </a:r>
            <a:r>
              <a:rPr lang="en-US" altLang="ja-JP" sz="20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ridge to Surgery" prospective </a:t>
            </a:r>
            <a:r>
              <a:rPr lang="en-US" altLang="ja-JP" sz="2000" u="sng" dirty="0">
                <a:solidFill>
                  <a:srgbClr val="FF3399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ra</a:t>
            </a:r>
            <a:r>
              <a:rPr lang="en-US" altLang="ja-JP" sz="20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ndomized controlled trial comparing treatment with non-stenting surgery in stage</a:t>
            </a:r>
            <a:r>
              <a:rPr lang="ja-JP" altLang="ja-JP" sz="20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Ⅱ</a:t>
            </a:r>
            <a:r>
              <a:rPr lang="en-US" altLang="ja-JP" sz="20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/</a:t>
            </a:r>
            <a:r>
              <a:rPr lang="ja-JP" altLang="ja-JP" sz="20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Ⅲ</a:t>
            </a:r>
            <a:r>
              <a:rPr lang="en-US" altLang="ja-JP" sz="20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obstructive colon cancer </a:t>
            </a:r>
            <a:endParaRPr lang="ja-JP" altLang="ja-JP" sz="20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ja-JP" altLang="ja-JP" sz="2000" b="1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【</a:t>
            </a:r>
            <a:r>
              <a:rPr lang="en-US" altLang="ja-JP" sz="2000" b="1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COBRA Trial</a:t>
            </a:r>
            <a:r>
              <a:rPr lang="ja-JP" altLang="ja-JP" sz="2000" b="1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】</a:t>
            </a:r>
            <a:endParaRPr lang="ja-JP" altLang="ja-JP" sz="20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1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1296144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The </a:t>
            </a:r>
            <a:r>
              <a:rPr lang="en-US" altLang="ja-JP" sz="2400" dirty="0" err="1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ColoRectal</a:t>
            </a:r>
            <a:r>
              <a:rPr lang="en-US" altLang="ja-JP" sz="24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Obstruction Scoring System </a:t>
            </a:r>
            <a:br>
              <a:rPr lang="en-US" altLang="ja-JP" sz="24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</a:br>
            <a:r>
              <a:rPr lang="en-US" altLang="ja-JP" sz="24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(CROSS)</a:t>
            </a:r>
            <a:r>
              <a:rPr lang="en-US" altLang="ja-JP" sz="24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24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/>
            </a:r>
            <a:br>
              <a:rPr lang="en-US" altLang="ja-JP" sz="24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</a:br>
            <a:r>
              <a:rPr lang="en-US" altLang="ja-JP" sz="24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by The </a:t>
            </a:r>
            <a:r>
              <a:rPr lang="en-US" altLang="ja-JP" sz="24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Colonic Stent Safe Procedure Research Group</a:t>
            </a:r>
            <a:endParaRPr lang="ja-JP" altLang="en-US" sz="24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コンテンツ プレースホル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536062"/>
              </p:ext>
            </p:extLst>
          </p:nvPr>
        </p:nvGraphicFramePr>
        <p:xfrm>
          <a:off x="227896" y="1556792"/>
          <a:ext cx="8640960" cy="401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2847"/>
                <a:gridCol w="1318113"/>
              </a:tblGrid>
              <a:tr h="465556">
                <a:tc>
                  <a:txBody>
                    <a:bodyPr/>
                    <a:lstStyle/>
                    <a:p>
                      <a:r>
                        <a:rPr kumimoji="1" lang="en-US" altLang="ja-JP" sz="2400" kern="1200" dirty="0" smtClean="0">
                          <a:latin typeface="Century Gothic" panose="020B0502020202020204" pitchFamily="34" charset="0"/>
                        </a:rPr>
                        <a:t>Level of oral intake</a:t>
                      </a:r>
                      <a:endParaRPr kumimoji="1" lang="ja-JP" altLang="en-US" sz="2400" dirty="0">
                        <a:latin typeface="Century Gothic" panose="020B0502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kern="1200" dirty="0" smtClean="0">
                          <a:latin typeface="Century Gothic" panose="020B0502020202020204" pitchFamily="34" charset="0"/>
                        </a:rPr>
                        <a:t>Score</a:t>
                      </a:r>
                      <a:endParaRPr kumimoji="1" lang="ja-JP" altLang="en-US" sz="2400" dirty="0">
                        <a:latin typeface="Century Gothic" panose="020B0502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  <a:tr h="478837">
                <a:tc>
                  <a:txBody>
                    <a:bodyPr/>
                    <a:lstStyle/>
                    <a:p>
                      <a:r>
                        <a:rPr kumimoji="1" lang="en-US" altLang="ja-JP" sz="2400" kern="1200" dirty="0" smtClean="0">
                          <a:latin typeface="Century Gothic" panose="020B0502020202020204" pitchFamily="34" charset="0"/>
                        </a:rPr>
                        <a:t>Requiring continuous </a:t>
                      </a:r>
                      <a:r>
                        <a:rPr kumimoji="1" lang="en-US" altLang="ja-JP" sz="2400" kern="1200" dirty="0" err="1" smtClean="0">
                          <a:latin typeface="Century Gothic" panose="020B0502020202020204" pitchFamily="34" charset="0"/>
                        </a:rPr>
                        <a:t>decompressive</a:t>
                      </a:r>
                      <a:r>
                        <a:rPr kumimoji="1" lang="en-US" altLang="ja-JP" sz="2400" kern="1200" dirty="0" smtClean="0">
                          <a:latin typeface="Century Gothic" panose="020B0502020202020204" pitchFamily="34" charset="0"/>
                        </a:rPr>
                        <a:t> procedure</a:t>
                      </a:r>
                      <a:endParaRPr kumimoji="1" lang="ja-JP" altLang="en-US" sz="2400" dirty="0">
                        <a:latin typeface="Century Gothic" panose="020B0502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 panose="020B0502020202020204" pitchFamily="34" charset="0"/>
                        </a:rPr>
                        <a:t>0</a:t>
                      </a:r>
                      <a:endParaRPr kumimoji="1" lang="ja-JP" altLang="en-US" sz="2400" dirty="0">
                        <a:latin typeface="Century Gothic" panose="020B0502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  <a:tr h="551310">
                <a:tc>
                  <a:txBody>
                    <a:bodyPr/>
                    <a:lstStyle/>
                    <a:p>
                      <a:r>
                        <a:rPr kumimoji="1" lang="en-US" altLang="ja-JP" sz="2400" kern="1200" dirty="0" smtClean="0">
                          <a:latin typeface="Century Gothic" panose="020B0502020202020204" pitchFamily="34" charset="0"/>
                        </a:rPr>
                        <a:t>No oral intake</a:t>
                      </a:r>
                      <a:endParaRPr kumimoji="1" lang="ja-JP" altLang="en-US" sz="2400" dirty="0">
                        <a:latin typeface="Century Gothic" panose="020B0502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kumimoji="1" lang="ja-JP" altLang="en-US" sz="2400" dirty="0">
                        <a:latin typeface="Century Gothic" panose="020B0502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  <a:tr h="472552">
                <a:tc>
                  <a:txBody>
                    <a:bodyPr/>
                    <a:lstStyle/>
                    <a:p>
                      <a:r>
                        <a:rPr kumimoji="1" lang="en-US" altLang="ja-JP" sz="2400" kern="1200" dirty="0" smtClean="0">
                          <a:latin typeface="Century Gothic" panose="020B0502020202020204" pitchFamily="34" charset="0"/>
                        </a:rPr>
                        <a:t>Liquid or enteral nutrient </a:t>
                      </a:r>
                      <a:endParaRPr kumimoji="1" lang="ja-JP" altLang="en-US" sz="2400" dirty="0">
                        <a:latin typeface="Century Gothic" panose="020B0502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kumimoji="1" lang="ja-JP" altLang="en-US" sz="2400" dirty="0">
                        <a:latin typeface="Century Gothic" panose="020B0502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  <a:tr h="1041891">
                <a:tc>
                  <a:txBody>
                    <a:bodyPr/>
                    <a:lstStyle/>
                    <a:p>
                      <a:r>
                        <a:rPr kumimoji="1" lang="en-US" altLang="ja-JP" sz="2400" kern="1200" dirty="0" smtClean="0">
                          <a:latin typeface="Century Gothic" panose="020B0502020202020204" pitchFamily="34" charset="0"/>
                        </a:rPr>
                        <a:t>Soft solids, low-residue, and full diet with symptoms of stricture</a:t>
                      </a:r>
                      <a:r>
                        <a:rPr kumimoji="1" lang="en-US" altLang="ja-JP" sz="2400" kern="1200" baseline="30000" dirty="0" smtClean="0">
                          <a:latin typeface="Century Gothic" panose="020B0502020202020204" pitchFamily="34" charset="0"/>
                        </a:rPr>
                        <a:t>†</a:t>
                      </a:r>
                      <a:endParaRPr kumimoji="1" lang="ja-JP" altLang="en-US" sz="2400" baseline="30000" dirty="0">
                        <a:latin typeface="Century Gothic" panose="020B0502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kumimoji="1" lang="ja-JP" altLang="en-US" sz="2400" dirty="0">
                        <a:latin typeface="Century Gothic" panose="020B0502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  <a:tr h="1001722">
                <a:tc>
                  <a:txBody>
                    <a:bodyPr/>
                    <a:lstStyle/>
                    <a:p>
                      <a:r>
                        <a:rPr kumimoji="1" lang="en-US" altLang="ja-JP" sz="2400" kern="1200" dirty="0" smtClean="0">
                          <a:latin typeface="Century Gothic" panose="020B0502020202020204" pitchFamily="34" charset="0"/>
                        </a:rPr>
                        <a:t>Soft solids, low-residue, and full diet without symptoms of stricture</a:t>
                      </a:r>
                      <a:r>
                        <a:rPr kumimoji="1" lang="en-US" altLang="ja-JP" sz="2400" kern="1200" baseline="30000" dirty="0" smtClean="0">
                          <a:latin typeface="Century Gothic" panose="020B0502020202020204" pitchFamily="34" charset="0"/>
                        </a:rPr>
                        <a:t>†</a:t>
                      </a:r>
                      <a:endParaRPr kumimoji="1" lang="ja-JP" altLang="en-US" sz="2400" dirty="0">
                        <a:latin typeface="Century Gothic" panose="020B0502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kumimoji="1" lang="ja-JP" altLang="en-US" sz="2400" dirty="0">
                        <a:latin typeface="Century Gothic" panose="020B0502020202020204" pitchFamily="34" charset="0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348288" y="5805264"/>
            <a:ext cx="84001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†</a:t>
            </a:r>
            <a:r>
              <a:rPr lang="en-US" altLang="ja-JP" dirty="0">
                <a:solidFill>
                  <a:schemeClr val="tx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Symptoms </a:t>
            </a:r>
            <a:r>
              <a:rPr lang="en-US" altLang="ja-JP" dirty="0">
                <a:solidFill>
                  <a:schemeClr val="tx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of </a:t>
            </a:r>
            <a:r>
              <a:rPr lang="en-US" altLang="ja-JP" dirty="0" smtClean="0">
                <a:solidFill>
                  <a:schemeClr val="tx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stricture </a:t>
            </a:r>
            <a:r>
              <a:rPr lang="en-US" altLang="ja-JP" dirty="0">
                <a:solidFill>
                  <a:schemeClr val="tx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contain abdominal pain/cramps, abdominal distension, </a:t>
            </a:r>
            <a:r>
              <a:rPr lang="en-US" altLang="ja-JP" dirty="0" smtClean="0">
                <a:solidFill>
                  <a:schemeClr val="tx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nausea</a:t>
            </a:r>
            <a:r>
              <a:rPr lang="en-US" altLang="ja-JP" dirty="0">
                <a:solidFill>
                  <a:schemeClr val="tx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, </a:t>
            </a:r>
            <a:r>
              <a:rPr lang="en-US" altLang="ja-JP" dirty="0" smtClean="0">
                <a:solidFill>
                  <a:schemeClr val="tx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vomiting, constipation</a:t>
            </a:r>
            <a:r>
              <a:rPr lang="en-US" altLang="ja-JP" dirty="0">
                <a:solidFill>
                  <a:schemeClr val="tx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, and diarrhea which are related to </a:t>
            </a:r>
            <a:r>
              <a:rPr lang="en-US" altLang="ja-JP" dirty="0" smtClean="0">
                <a:solidFill>
                  <a:schemeClr val="tx1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gastrointestinal transit.</a:t>
            </a:r>
          </a:p>
        </p:txBody>
      </p:sp>
      <p:sp>
        <p:nvSpPr>
          <p:cNvPr id="2" name="下矢印 1"/>
          <p:cNvSpPr/>
          <p:nvPr/>
        </p:nvSpPr>
        <p:spPr>
          <a:xfrm>
            <a:off x="8604448" y="2060848"/>
            <a:ext cx="360040" cy="3600400"/>
          </a:xfrm>
          <a:prstGeom prst="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5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403648" y="84998"/>
            <a:ext cx="6336704" cy="14767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主な適格基準</a:t>
            </a:r>
          </a:p>
          <a:p>
            <a:r>
              <a:rPr lang="en-US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1. </a:t>
            </a:r>
            <a:r>
              <a:rPr lang="ja-JP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術前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診断</a:t>
            </a:r>
            <a:r>
              <a:rPr lang="en-US" altLang="ja-JP" sz="1600" dirty="0" err="1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StageII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/III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大腸癌（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A,T,D,S,RS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）症例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(</a:t>
            </a:r>
            <a:r>
              <a:rPr lang="en-US" altLang="ja-JP" sz="1600" dirty="0" err="1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C,Rab</a:t>
            </a:r>
            <a:r>
              <a:rPr lang="ja-JP" altLang="ja-JP" sz="1600" dirty="0" err="1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は除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外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)</a:t>
            </a:r>
            <a:endParaRPr lang="ja-JP" altLang="ja-JP" sz="1600" dirty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2. CROSS1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または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2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の</a:t>
            </a:r>
            <a:r>
              <a:rPr lang="ja-JP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症例</a:t>
            </a:r>
            <a:endParaRPr lang="ja-JP" altLang="ja-JP" sz="1600" dirty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3</a:t>
            </a:r>
            <a:r>
              <a:rPr lang="en-US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. </a:t>
            </a:r>
            <a:r>
              <a:rPr lang="ja-JP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年齢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が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20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歳</a:t>
            </a:r>
            <a:r>
              <a:rPr lang="ja-JP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以上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9</a:t>
            </a:r>
            <a:r>
              <a:rPr lang="en-US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0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歳以下</a:t>
            </a:r>
          </a:p>
          <a:p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4. 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登録時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Performance Status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（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ECOG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）が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0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～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2</a:t>
            </a:r>
            <a:endParaRPr lang="ja-JP" altLang="ja-JP" sz="1600" dirty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824030" y="2780928"/>
            <a:ext cx="4068450" cy="1008113"/>
          </a:xfrm>
          <a:prstGeom prst="roundRect">
            <a:avLst/>
          </a:prstGeom>
          <a:solidFill>
            <a:srgbClr val="FF6699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絶食（飲水・流動食可）</a:t>
            </a:r>
            <a:endParaRPr lang="en-US" altLang="ja-JP" sz="1600" dirty="0" smtClean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o</a:t>
            </a:r>
            <a:r>
              <a:rPr lang="en-US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r</a:t>
            </a:r>
          </a:p>
          <a:p>
            <a:pPr algn="ctr"/>
            <a:r>
              <a:rPr lang="ja-JP" alt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ステントもしくは経肛門</a:t>
            </a:r>
            <a:endParaRPr lang="en-US" altLang="ja-JP" sz="1600" dirty="0" smtClean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イレウスチューブを除く減圧処置</a:t>
            </a:r>
            <a:endParaRPr lang="en-US" altLang="ja-JP" sz="1600" dirty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51520" y="2780928"/>
            <a:ext cx="4104456" cy="9991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大腸ステント留置</a:t>
            </a:r>
            <a:endParaRPr lang="en-US" altLang="ja-JP" sz="1600" dirty="0" smtClean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（</a:t>
            </a:r>
            <a:r>
              <a:rPr lang="en-US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Any</a:t>
            </a:r>
            <a:r>
              <a:rPr lang="ja-JP" alt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SEMS</a:t>
            </a:r>
            <a:r>
              <a:rPr lang="ja-JP" altLang="en-US" sz="16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、</a:t>
            </a:r>
            <a:r>
              <a:rPr lang="ja-JP" alt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ミニ</a:t>
            </a:r>
            <a:r>
              <a:rPr lang="en-US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GL</a:t>
            </a:r>
            <a:r>
              <a:rPr lang="ja-JP" alt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遵守</a:t>
            </a:r>
            <a:r>
              <a:rPr lang="en-US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)</a:t>
            </a:r>
          </a:p>
        </p:txBody>
      </p:sp>
      <p:cxnSp>
        <p:nvCxnSpPr>
          <p:cNvPr id="17" name="カギ線コネクタ 16"/>
          <p:cNvCxnSpPr>
            <a:stCxn id="32" idx="2"/>
            <a:endCxn id="7" idx="0"/>
          </p:cNvCxnSpPr>
          <p:nvPr/>
        </p:nvCxnSpPr>
        <p:spPr>
          <a:xfrm rot="5400000">
            <a:off x="3309241" y="1518169"/>
            <a:ext cx="257266" cy="22682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角丸四角形 31"/>
          <p:cNvSpPr/>
          <p:nvPr/>
        </p:nvSpPr>
        <p:spPr>
          <a:xfrm>
            <a:off x="1691680" y="1916832"/>
            <a:ext cx="5760640" cy="6068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ランダム化</a:t>
            </a:r>
          </a:p>
          <a:p>
            <a:pPr algn="ctr"/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施設・右側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/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左側・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PS01/PS2</a:t>
            </a:r>
            <a:endParaRPr lang="ja-JP" altLang="ja-JP" sz="1600" dirty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cxnSp>
        <p:nvCxnSpPr>
          <p:cNvPr id="40" name="直線矢印コネクタ 39"/>
          <p:cNvCxnSpPr>
            <a:stCxn id="5" idx="2"/>
            <a:endCxn id="32" idx="0"/>
          </p:cNvCxnSpPr>
          <p:nvPr/>
        </p:nvCxnSpPr>
        <p:spPr>
          <a:xfrm>
            <a:off x="4572000" y="1561764"/>
            <a:ext cx="0" cy="355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7452320" y="1604417"/>
            <a:ext cx="1566176" cy="3404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脱落</a:t>
            </a:r>
            <a:endParaRPr lang="en-US" altLang="ja-JP" sz="1600" dirty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4572000" y="1748433"/>
            <a:ext cx="28803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角丸四角形 60"/>
          <p:cNvSpPr/>
          <p:nvPr/>
        </p:nvSpPr>
        <p:spPr>
          <a:xfrm>
            <a:off x="251520" y="5343716"/>
            <a:ext cx="8640958" cy="779462"/>
          </a:xfrm>
          <a:prstGeom prst="roundRect">
            <a:avLst/>
          </a:prstGeom>
          <a:solidFill>
            <a:srgbClr val="CC99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後治療</a:t>
            </a:r>
          </a:p>
          <a:p>
            <a:pPr algn="ctr"/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原則として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Stage </a:t>
            </a:r>
            <a:r>
              <a:rPr lang="en-US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II/III </a:t>
            </a:r>
            <a:r>
              <a:rPr lang="ja-JP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いずれ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も補助化学療法施行</a:t>
            </a:r>
            <a:r>
              <a:rPr lang="ja-JP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（</a:t>
            </a:r>
            <a:r>
              <a:rPr lang="en-US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6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ヶ月　大腸癌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GL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遵守</a:t>
            </a:r>
            <a:r>
              <a:rPr lang="ja-JP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）</a:t>
            </a:r>
            <a:endParaRPr lang="en-US" altLang="ja-JP" sz="1600" dirty="0" smtClean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Stage</a:t>
            </a:r>
            <a:r>
              <a:rPr lang="ja-JP" alt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IV</a:t>
            </a:r>
            <a:r>
              <a:rPr lang="ja-JP" alt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は全身化学療法</a:t>
            </a:r>
            <a:endParaRPr lang="ja-JP" altLang="ja-JP" sz="1600" dirty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cxnSp>
        <p:nvCxnSpPr>
          <p:cNvPr id="64" name="カギ線コネクタ 63"/>
          <p:cNvCxnSpPr>
            <a:stCxn id="7" idx="2"/>
            <a:endCxn id="109" idx="0"/>
          </p:cNvCxnSpPr>
          <p:nvPr/>
        </p:nvCxnSpPr>
        <p:spPr>
          <a:xfrm rot="16200000" flipH="1">
            <a:off x="3181377" y="2902473"/>
            <a:ext cx="512994" cy="226825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カギ線コネクタ 66"/>
          <p:cNvCxnSpPr>
            <a:stCxn id="6" idx="2"/>
            <a:endCxn id="109" idx="0"/>
          </p:cNvCxnSpPr>
          <p:nvPr/>
        </p:nvCxnSpPr>
        <p:spPr>
          <a:xfrm rot="5400000">
            <a:off x="5463101" y="2897941"/>
            <a:ext cx="504055" cy="228625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角丸四角形 70"/>
          <p:cNvSpPr/>
          <p:nvPr/>
        </p:nvSpPr>
        <p:spPr>
          <a:xfrm>
            <a:off x="6972515" y="5013176"/>
            <a:ext cx="2045981" cy="2567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err="1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fStage</a:t>
            </a:r>
            <a:r>
              <a:rPr lang="en-US" altLang="ja-JP" sz="16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I, IV</a:t>
            </a:r>
            <a:r>
              <a:rPr lang="ja-JP" altLang="en-US" sz="1600" dirty="0" err="1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を除</a:t>
            </a:r>
            <a:r>
              <a:rPr lang="ja-JP" altLang="en-US" sz="16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外</a:t>
            </a:r>
            <a:endParaRPr lang="en-US" altLang="ja-JP" sz="1600" dirty="0">
              <a:solidFill>
                <a:sysClr val="windowText" lastClr="000000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1249184" y="6366088"/>
            <a:ext cx="2874073" cy="338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Follow-up for 3yr</a:t>
            </a:r>
            <a:endParaRPr lang="en-US" altLang="ja-JP" sz="1600" dirty="0">
              <a:solidFill>
                <a:sysClr val="windowText" lastClr="000000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cxnSp>
        <p:nvCxnSpPr>
          <p:cNvPr id="96" name="直線矢印コネクタ 95"/>
          <p:cNvCxnSpPr>
            <a:stCxn id="61" idx="2"/>
            <a:endCxn id="95" idx="0"/>
          </p:cNvCxnSpPr>
          <p:nvPr/>
        </p:nvCxnSpPr>
        <p:spPr>
          <a:xfrm flipH="1">
            <a:off x="2686221" y="6123178"/>
            <a:ext cx="1885778" cy="2429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角丸四角形 108"/>
          <p:cNvSpPr/>
          <p:nvPr/>
        </p:nvSpPr>
        <p:spPr>
          <a:xfrm>
            <a:off x="2411760" y="4293096"/>
            <a:ext cx="4320480" cy="765624"/>
          </a:xfrm>
          <a:prstGeom prst="roundRect">
            <a:avLst/>
          </a:prstGeom>
          <a:solidFill>
            <a:srgbClr val="CC99FF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原発巣根治手術</a:t>
            </a:r>
          </a:p>
          <a:p>
            <a:pPr algn="ctr"/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（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D2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または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3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のリンパ節郭清を</a:t>
            </a:r>
            <a:r>
              <a:rPr lang="ja-JP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伴う</a:t>
            </a:r>
            <a:endParaRPr lang="en-US" altLang="ja-JP" sz="1600" dirty="0" smtClean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ja-JP" altLang="ja-JP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手術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・開腹</a:t>
            </a:r>
            <a:r>
              <a:rPr lang="en-US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/</a:t>
            </a:r>
            <a:r>
              <a:rPr lang="ja-JP" altLang="ja-JP" sz="1600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腹腔鏡）</a:t>
            </a:r>
          </a:p>
        </p:txBody>
      </p:sp>
      <p:cxnSp>
        <p:nvCxnSpPr>
          <p:cNvPr id="117" name="直線矢印コネクタ 116"/>
          <p:cNvCxnSpPr>
            <a:stCxn id="109" idx="2"/>
            <a:endCxn id="61" idx="0"/>
          </p:cNvCxnSpPr>
          <p:nvPr/>
        </p:nvCxnSpPr>
        <p:spPr>
          <a:xfrm flipH="1">
            <a:off x="4571999" y="5058720"/>
            <a:ext cx="1" cy="2849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カギ線コネクタ 67"/>
          <p:cNvCxnSpPr>
            <a:stCxn id="32" idx="2"/>
            <a:endCxn id="6" idx="0"/>
          </p:cNvCxnSpPr>
          <p:nvPr/>
        </p:nvCxnSpPr>
        <p:spPr>
          <a:xfrm rot="16200000" flipH="1">
            <a:off x="5586494" y="1509167"/>
            <a:ext cx="257266" cy="228625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6972515" y="3933056"/>
            <a:ext cx="2045981" cy="7492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登録</a:t>
            </a:r>
            <a:r>
              <a:rPr lang="ja-JP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後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3</a:t>
            </a:r>
            <a:r>
              <a:rPr lang="ja-JP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日</a:t>
            </a:r>
            <a:r>
              <a:rPr lang="ja-JP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～</a:t>
            </a:r>
            <a:endParaRPr lang="en-US" altLang="ja-JP" sz="1600" dirty="0" smtClean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1</a:t>
            </a:r>
            <a:r>
              <a:rPr lang="ja-JP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ヶ月以内</a:t>
            </a:r>
            <a:endParaRPr lang="en-US" altLang="ja-JP" sz="1600" dirty="0" smtClean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Neo-adjuvant</a:t>
            </a:r>
            <a:r>
              <a:rPr lang="ja-JP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除外</a:t>
            </a:r>
            <a:endParaRPr lang="en-US" altLang="ja-JP" sz="16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4569133" y="4149080"/>
            <a:ext cx="2403382" cy="51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7919" y="1606025"/>
            <a:ext cx="1889785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763" lvl="1">
              <a:spcBef>
                <a:spcPts val="600"/>
              </a:spcBef>
              <a:defRPr/>
            </a:pPr>
            <a:r>
              <a:rPr lang="ja-JP" altLang="en-US" sz="1600" b="1" u="sng" dirty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目標症例数</a:t>
            </a:r>
            <a:r>
              <a:rPr lang="en-US" altLang="ja-JP" sz="1600" b="1" u="sng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600" b="1" u="sng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420</a:t>
            </a:r>
            <a:r>
              <a:rPr lang="ja-JP" altLang="en-US" sz="1600" dirty="0" smtClean="0">
                <a:solidFill>
                  <a:prstClr val="black"/>
                </a:solidFill>
                <a:latin typeface="Century Gothic" panose="020B0502020202020204" pitchFamily="34" charset="0"/>
                <a:ea typeface="HG丸ｺﾞｼｯｸM-PRO" panose="020F0600000000000000" pitchFamily="50" charset="-128"/>
              </a:rPr>
              <a:t>例</a:t>
            </a:r>
            <a:endParaRPr lang="en-US" altLang="ja-JP" sz="1600" dirty="0">
              <a:solidFill>
                <a:prstClr val="black"/>
              </a:solidFill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139952" y="6350849"/>
            <a:ext cx="486003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b="1" u="sng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主要評価</a:t>
            </a:r>
            <a:r>
              <a:rPr lang="ja-JP" altLang="en-US" b="1" u="sng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項目：</a:t>
            </a:r>
            <a:r>
              <a:rPr lang="ja-JP" altLang="ja-JP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術後</a:t>
            </a:r>
            <a:r>
              <a:rPr lang="en-US" altLang="ja-JP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Stage2/3</a:t>
            </a:r>
            <a:r>
              <a:rPr lang="ja-JP" altLang="ja-JP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症例の</a:t>
            </a:r>
            <a:r>
              <a:rPr lang="en-US" altLang="ja-JP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3</a:t>
            </a:r>
            <a:r>
              <a:rPr lang="ja-JP" altLang="ja-JP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年</a:t>
            </a:r>
            <a:r>
              <a:rPr lang="en-US" altLang="ja-JP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DFS</a:t>
            </a:r>
            <a:endParaRPr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4569133" y="5132551"/>
            <a:ext cx="2403382" cy="51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デザインの設定">
  <a:themeElements>
    <a:clrScheme name="5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デザインの設定">
      <a:majorFont>
        <a:latin typeface="HG丸ｺﾞｼｯｸM-PRO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5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creen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6D9F0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M-DE_Kongresspräsentationen -- Master_2011_06_Juni">
  <a:themeElements>
    <a:clrScheme name="M-DE -- ASCO 2011 Master">
      <a:dk1>
        <a:srgbClr val="000000"/>
      </a:dk1>
      <a:lt1>
        <a:srgbClr val="FFFFFF"/>
      </a:lt1>
      <a:dk2>
        <a:srgbClr val="0033AB"/>
      </a:dk2>
      <a:lt2>
        <a:srgbClr val="D5EDFA"/>
      </a:lt2>
      <a:accent1>
        <a:srgbClr val="EB6909"/>
      </a:accent1>
      <a:accent2>
        <a:srgbClr val="F9C79E"/>
      </a:accent2>
      <a:accent3>
        <a:srgbClr val="FEEBDB"/>
      </a:accent3>
      <a:accent4>
        <a:srgbClr val="8C0C1C"/>
      </a:accent4>
      <a:accent5>
        <a:srgbClr val="92D050"/>
      </a:accent5>
      <a:accent6>
        <a:srgbClr val="00519E"/>
      </a:accent6>
      <a:hlink>
        <a:srgbClr val="0033AB"/>
      </a:hlink>
      <a:folHlink>
        <a:srgbClr val="0033AB"/>
      </a:folHlink>
    </a:clrScheme>
    <a:fontScheme name="M-DE -- ASCO 2011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noAutofit/>
      </a:bodyPr>
      <a:lstStyle>
        <a:defPPr algn="ctr">
          <a:defRPr sz="1400" dirty="0" smtClean="0"/>
        </a:defPPr>
      </a:lstStyle>
    </a:txDef>
  </a:objectDefaults>
  <a:extraClrSchemeLst>
    <a:extraClrScheme>
      <a:clrScheme name="7_MD_ASCO 2011 -- slide template -- 03 -- Poster 1">
        <a:dk1>
          <a:srgbClr val="000000"/>
        </a:dk1>
        <a:lt1>
          <a:srgbClr val="FFFFFF"/>
        </a:lt1>
        <a:dk2>
          <a:srgbClr val="0033AB"/>
        </a:dk2>
        <a:lt2>
          <a:srgbClr val="D5EDFA"/>
        </a:lt2>
        <a:accent1>
          <a:srgbClr val="0033AB"/>
        </a:accent1>
        <a:accent2>
          <a:srgbClr val="CF142B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BB1126"/>
        </a:accent6>
        <a:hlink>
          <a:srgbClr val="F7B512"/>
        </a:hlink>
        <a:folHlink>
          <a:srgbClr val="42C1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デザインの設定">
  <a:themeElements>
    <a:clrScheme name="5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デザインの設定">
      <a:majorFont>
        <a:latin typeface="HG丸ｺﾞｼｯｸM-PRO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5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>
            <a:lumMod val="20000"/>
            <a:lumOff val="80000"/>
          </a:schemeClr>
        </a:solidFill>
        <a:ln w="38100">
          <a:solidFill>
            <a:schemeClr val="tx1"/>
          </a:solidFill>
          <a:headEnd/>
          <a:tailEnd/>
        </a:ln>
      </a:spPr>
      <a:bodyPr lIns="36000" tIns="36000" rIns="36000" bIns="36000" anchor="ctr" anchorCtr="1"/>
      <a:lstStyle>
        <a:defPPr fontAlgn="ctr">
          <a:lnSpc>
            <a:spcPct val="90000"/>
          </a:lnSpc>
          <a:defRPr kumimoji="0" sz="2000" b="1" dirty="0" smtClean="0">
            <a:solidFill>
              <a:srgbClr val="FF0066"/>
            </a:solidFill>
            <a:latin typeface="Comic Sans MS" pitchFamily="66" charset="0"/>
            <a:cs typeface="Arial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1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デザインの設定">
  <a:themeElements>
    <a:clrScheme name="5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デザインの設定">
      <a:majorFont>
        <a:latin typeface="HG丸ｺﾞｼｯｸM-PRO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5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デザインの設定">
  <a:themeElements>
    <a:clrScheme name="5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デザインの設定">
      <a:majorFont>
        <a:latin typeface="HG丸ｺﾞｼｯｸM-PRO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デザインの設定">
  <a:themeElements>
    <a:clrScheme name="5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デザインの設定">
      <a:majorFont>
        <a:latin typeface="HG丸ｺﾞｼｯｸM-PRO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5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_Default Design">
  <a:themeElements>
    <a:clrScheme name="15_Default Design 15">
      <a:dk1>
        <a:srgbClr val="000000"/>
      </a:dk1>
      <a:lt1>
        <a:srgbClr val="FFFFFF"/>
      </a:lt1>
      <a:dk2>
        <a:srgbClr val="030374"/>
      </a:dk2>
      <a:lt2>
        <a:srgbClr val="FFFFFF"/>
      </a:lt2>
      <a:accent1>
        <a:srgbClr val="FFBC01"/>
      </a:accent1>
      <a:accent2>
        <a:srgbClr val="B27BDF"/>
      </a:accent2>
      <a:accent3>
        <a:srgbClr val="AAAABC"/>
      </a:accent3>
      <a:accent4>
        <a:srgbClr val="DADADA"/>
      </a:accent4>
      <a:accent5>
        <a:srgbClr val="FFDAAA"/>
      </a:accent5>
      <a:accent6>
        <a:srgbClr val="A16FCA"/>
      </a:accent6>
      <a:hlink>
        <a:srgbClr val="00B8B4"/>
      </a:hlink>
      <a:folHlink>
        <a:srgbClr val="FFFFFF"/>
      </a:folHlink>
    </a:clrScheme>
    <a:fontScheme name="1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1" dirty="0" smtClean="0">
            <a:latin typeface="+mn-lt"/>
          </a:defRPr>
        </a:defPPr>
      </a:lstStyle>
    </a:txDef>
  </a:objectDefaults>
  <a:extraClrSchemeLst>
    <a:extraClrScheme>
      <a:clrScheme name="15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8">
        <a:dk1>
          <a:srgbClr val="919191"/>
        </a:dk1>
        <a:lt1>
          <a:srgbClr val="FFFFFF"/>
        </a:lt1>
        <a:dk2>
          <a:srgbClr val="030374"/>
        </a:dk2>
        <a:lt2>
          <a:srgbClr val="EBE114"/>
        </a:lt2>
        <a:accent1>
          <a:srgbClr val="618FFD"/>
        </a:accent1>
        <a:accent2>
          <a:srgbClr val="00AE00"/>
        </a:accent2>
        <a:accent3>
          <a:srgbClr val="AAAABC"/>
        </a:accent3>
        <a:accent4>
          <a:srgbClr val="DADADA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9">
        <a:dk1>
          <a:srgbClr val="919191"/>
        </a:dk1>
        <a:lt1>
          <a:srgbClr val="FFFFFF"/>
        </a:lt1>
        <a:dk2>
          <a:srgbClr val="030374"/>
        </a:dk2>
        <a:lt2>
          <a:srgbClr val="EBE114"/>
        </a:lt2>
        <a:accent1>
          <a:srgbClr val="618FFD"/>
        </a:accent1>
        <a:accent2>
          <a:srgbClr val="00AE00"/>
        </a:accent2>
        <a:accent3>
          <a:srgbClr val="AAAABC"/>
        </a:accent3>
        <a:accent4>
          <a:srgbClr val="DADADA"/>
        </a:accent4>
        <a:accent5>
          <a:srgbClr val="B7C6FE"/>
        </a:accent5>
        <a:accent6>
          <a:srgbClr val="009D00"/>
        </a:accent6>
        <a:hlink>
          <a:srgbClr val="28CAB7"/>
        </a:hlink>
        <a:folHlink>
          <a:srgbClr val="B27B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0">
        <a:dk1>
          <a:srgbClr val="919191"/>
        </a:dk1>
        <a:lt1>
          <a:srgbClr val="FFFFFF"/>
        </a:lt1>
        <a:dk2>
          <a:srgbClr val="030374"/>
        </a:dk2>
        <a:lt2>
          <a:srgbClr val="EBE114"/>
        </a:lt2>
        <a:accent1>
          <a:srgbClr val="DDDDDD"/>
        </a:accent1>
        <a:accent2>
          <a:srgbClr val="537CFF"/>
        </a:accent2>
        <a:accent3>
          <a:srgbClr val="AAAABC"/>
        </a:accent3>
        <a:accent4>
          <a:srgbClr val="DADADA"/>
        </a:accent4>
        <a:accent5>
          <a:srgbClr val="EBEBEB"/>
        </a:accent5>
        <a:accent6>
          <a:srgbClr val="4A70E7"/>
        </a:accent6>
        <a:hlink>
          <a:srgbClr val="28CAB7"/>
        </a:hlink>
        <a:folHlink>
          <a:srgbClr val="B27B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1">
        <a:dk1>
          <a:srgbClr val="C18243"/>
        </a:dk1>
        <a:lt1>
          <a:srgbClr val="FFFFFF"/>
        </a:lt1>
        <a:dk2>
          <a:srgbClr val="030374"/>
        </a:dk2>
        <a:lt2>
          <a:srgbClr val="FF8F95"/>
        </a:lt2>
        <a:accent1>
          <a:srgbClr val="DDDDDD"/>
        </a:accent1>
        <a:accent2>
          <a:srgbClr val="537CFF"/>
        </a:accent2>
        <a:accent3>
          <a:srgbClr val="AAAABC"/>
        </a:accent3>
        <a:accent4>
          <a:srgbClr val="DADADA"/>
        </a:accent4>
        <a:accent5>
          <a:srgbClr val="EBEBEB"/>
        </a:accent5>
        <a:accent6>
          <a:srgbClr val="4A70E7"/>
        </a:accent6>
        <a:hlink>
          <a:srgbClr val="28CAB7"/>
        </a:hlink>
        <a:folHlink>
          <a:srgbClr val="B27B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2">
        <a:dk1>
          <a:srgbClr val="00FF00"/>
        </a:dk1>
        <a:lt1>
          <a:srgbClr val="FFFFFF"/>
        </a:lt1>
        <a:dk2>
          <a:srgbClr val="030374"/>
        </a:dk2>
        <a:lt2>
          <a:srgbClr val="537CFF"/>
        </a:lt2>
        <a:accent1>
          <a:srgbClr val="DDDDDD"/>
        </a:accent1>
        <a:accent2>
          <a:srgbClr val="28CAB7"/>
        </a:accent2>
        <a:accent3>
          <a:srgbClr val="AAAABC"/>
        </a:accent3>
        <a:accent4>
          <a:srgbClr val="DADADA"/>
        </a:accent4>
        <a:accent5>
          <a:srgbClr val="EBEBEB"/>
        </a:accent5>
        <a:accent6>
          <a:srgbClr val="23B7A6"/>
        </a:accent6>
        <a:hlink>
          <a:srgbClr val="B27BDF"/>
        </a:hlink>
        <a:folHlink>
          <a:srgbClr val="FFE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3">
        <a:dk1>
          <a:srgbClr val="42B4E6"/>
        </a:dk1>
        <a:lt1>
          <a:srgbClr val="FFFFFF"/>
        </a:lt1>
        <a:dk2>
          <a:srgbClr val="030374"/>
        </a:dk2>
        <a:lt2>
          <a:srgbClr val="7ED7ED"/>
        </a:lt2>
        <a:accent1>
          <a:srgbClr val="1C9998"/>
        </a:accent1>
        <a:accent2>
          <a:srgbClr val="6DCCCB"/>
        </a:accent2>
        <a:accent3>
          <a:srgbClr val="AAAABC"/>
        </a:accent3>
        <a:accent4>
          <a:srgbClr val="DADADA"/>
        </a:accent4>
        <a:accent5>
          <a:srgbClr val="ABCACA"/>
        </a:accent5>
        <a:accent6>
          <a:srgbClr val="62B9B8"/>
        </a:accent6>
        <a:hlink>
          <a:srgbClr val="973398"/>
        </a:hlink>
        <a:folHlink>
          <a:srgbClr val="D9A4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4">
        <a:dk1>
          <a:srgbClr val="EBAB00"/>
        </a:dk1>
        <a:lt1>
          <a:srgbClr val="FFFFFF"/>
        </a:lt1>
        <a:dk2>
          <a:srgbClr val="030374"/>
        </a:dk2>
        <a:lt2>
          <a:srgbClr val="FBCC79"/>
        </a:lt2>
        <a:accent1>
          <a:srgbClr val="1C9998"/>
        </a:accent1>
        <a:accent2>
          <a:srgbClr val="6DCCCB"/>
        </a:accent2>
        <a:accent3>
          <a:srgbClr val="AAAABC"/>
        </a:accent3>
        <a:accent4>
          <a:srgbClr val="DADADA"/>
        </a:accent4>
        <a:accent5>
          <a:srgbClr val="ABCACA"/>
        </a:accent5>
        <a:accent6>
          <a:srgbClr val="62B9B8"/>
        </a:accent6>
        <a:hlink>
          <a:srgbClr val="973398"/>
        </a:hlink>
        <a:folHlink>
          <a:srgbClr val="D9A4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5">
        <a:dk1>
          <a:srgbClr val="000000"/>
        </a:dk1>
        <a:lt1>
          <a:srgbClr val="FFFFFF"/>
        </a:lt1>
        <a:dk2>
          <a:srgbClr val="030374"/>
        </a:dk2>
        <a:lt2>
          <a:srgbClr val="FFFFFF"/>
        </a:lt2>
        <a:accent1>
          <a:srgbClr val="FFBC01"/>
        </a:accent1>
        <a:accent2>
          <a:srgbClr val="B27BDF"/>
        </a:accent2>
        <a:accent3>
          <a:srgbClr val="AAAABC"/>
        </a:accent3>
        <a:accent4>
          <a:srgbClr val="DADADA"/>
        </a:accent4>
        <a:accent5>
          <a:srgbClr val="FFDAAA"/>
        </a:accent5>
        <a:accent6>
          <a:srgbClr val="A16FCA"/>
        </a:accent6>
        <a:hlink>
          <a:srgbClr val="00B8B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Default Design">
  <a:themeElements>
    <a:clrScheme name="15_Default Design 15">
      <a:dk1>
        <a:srgbClr val="000000"/>
      </a:dk1>
      <a:lt1>
        <a:srgbClr val="FFFFFF"/>
      </a:lt1>
      <a:dk2>
        <a:srgbClr val="030374"/>
      </a:dk2>
      <a:lt2>
        <a:srgbClr val="FFFFFF"/>
      </a:lt2>
      <a:accent1>
        <a:srgbClr val="FFBC01"/>
      </a:accent1>
      <a:accent2>
        <a:srgbClr val="B27BDF"/>
      </a:accent2>
      <a:accent3>
        <a:srgbClr val="AAAABC"/>
      </a:accent3>
      <a:accent4>
        <a:srgbClr val="DADADA"/>
      </a:accent4>
      <a:accent5>
        <a:srgbClr val="FFDAAA"/>
      </a:accent5>
      <a:accent6>
        <a:srgbClr val="A16FCA"/>
      </a:accent6>
      <a:hlink>
        <a:srgbClr val="00B8B4"/>
      </a:hlink>
      <a:folHlink>
        <a:srgbClr val="FFFFFF"/>
      </a:folHlink>
    </a:clrScheme>
    <a:fontScheme name="1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1" dirty="0" smtClean="0">
            <a:latin typeface="+mn-lt"/>
          </a:defRPr>
        </a:defPPr>
      </a:lstStyle>
    </a:txDef>
  </a:objectDefaults>
  <a:extraClrSchemeLst>
    <a:extraClrScheme>
      <a:clrScheme name="15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8">
        <a:dk1>
          <a:srgbClr val="919191"/>
        </a:dk1>
        <a:lt1>
          <a:srgbClr val="FFFFFF"/>
        </a:lt1>
        <a:dk2>
          <a:srgbClr val="030374"/>
        </a:dk2>
        <a:lt2>
          <a:srgbClr val="EBE114"/>
        </a:lt2>
        <a:accent1>
          <a:srgbClr val="618FFD"/>
        </a:accent1>
        <a:accent2>
          <a:srgbClr val="00AE00"/>
        </a:accent2>
        <a:accent3>
          <a:srgbClr val="AAAABC"/>
        </a:accent3>
        <a:accent4>
          <a:srgbClr val="DADADA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9">
        <a:dk1>
          <a:srgbClr val="919191"/>
        </a:dk1>
        <a:lt1>
          <a:srgbClr val="FFFFFF"/>
        </a:lt1>
        <a:dk2>
          <a:srgbClr val="030374"/>
        </a:dk2>
        <a:lt2>
          <a:srgbClr val="EBE114"/>
        </a:lt2>
        <a:accent1>
          <a:srgbClr val="618FFD"/>
        </a:accent1>
        <a:accent2>
          <a:srgbClr val="00AE00"/>
        </a:accent2>
        <a:accent3>
          <a:srgbClr val="AAAABC"/>
        </a:accent3>
        <a:accent4>
          <a:srgbClr val="DADADA"/>
        </a:accent4>
        <a:accent5>
          <a:srgbClr val="B7C6FE"/>
        </a:accent5>
        <a:accent6>
          <a:srgbClr val="009D00"/>
        </a:accent6>
        <a:hlink>
          <a:srgbClr val="28CAB7"/>
        </a:hlink>
        <a:folHlink>
          <a:srgbClr val="B27B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0">
        <a:dk1>
          <a:srgbClr val="919191"/>
        </a:dk1>
        <a:lt1>
          <a:srgbClr val="FFFFFF"/>
        </a:lt1>
        <a:dk2>
          <a:srgbClr val="030374"/>
        </a:dk2>
        <a:lt2>
          <a:srgbClr val="EBE114"/>
        </a:lt2>
        <a:accent1>
          <a:srgbClr val="DDDDDD"/>
        </a:accent1>
        <a:accent2>
          <a:srgbClr val="537CFF"/>
        </a:accent2>
        <a:accent3>
          <a:srgbClr val="AAAABC"/>
        </a:accent3>
        <a:accent4>
          <a:srgbClr val="DADADA"/>
        </a:accent4>
        <a:accent5>
          <a:srgbClr val="EBEBEB"/>
        </a:accent5>
        <a:accent6>
          <a:srgbClr val="4A70E7"/>
        </a:accent6>
        <a:hlink>
          <a:srgbClr val="28CAB7"/>
        </a:hlink>
        <a:folHlink>
          <a:srgbClr val="B27B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1">
        <a:dk1>
          <a:srgbClr val="C18243"/>
        </a:dk1>
        <a:lt1>
          <a:srgbClr val="FFFFFF"/>
        </a:lt1>
        <a:dk2>
          <a:srgbClr val="030374"/>
        </a:dk2>
        <a:lt2>
          <a:srgbClr val="FF8F95"/>
        </a:lt2>
        <a:accent1>
          <a:srgbClr val="DDDDDD"/>
        </a:accent1>
        <a:accent2>
          <a:srgbClr val="537CFF"/>
        </a:accent2>
        <a:accent3>
          <a:srgbClr val="AAAABC"/>
        </a:accent3>
        <a:accent4>
          <a:srgbClr val="DADADA"/>
        </a:accent4>
        <a:accent5>
          <a:srgbClr val="EBEBEB"/>
        </a:accent5>
        <a:accent6>
          <a:srgbClr val="4A70E7"/>
        </a:accent6>
        <a:hlink>
          <a:srgbClr val="28CAB7"/>
        </a:hlink>
        <a:folHlink>
          <a:srgbClr val="B27B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2">
        <a:dk1>
          <a:srgbClr val="00FF00"/>
        </a:dk1>
        <a:lt1>
          <a:srgbClr val="FFFFFF"/>
        </a:lt1>
        <a:dk2>
          <a:srgbClr val="030374"/>
        </a:dk2>
        <a:lt2>
          <a:srgbClr val="537CFF"/>
        </a:lt2>
        <a:accent1>
          <a:srgbClr val="DDDDDD"/>
        </a:accent1>
        <a:accent2>
          <a:srgbClr val="28CAB7"/>
        </a:accent2>
        <a:accent3>
          <a:srgbClr val="AAAABC"/>
        </a:accent3>
        <a:accent4>
          <a:srgbClr val="DADADA"/>
        </a:accent4>
        <a:accent5>
          <a:srgbClr val="EBEBEB"/>
        </a:accent5>
        <a:accent6>
          <a:srgbClr val="23B7A6"/>
        </a:accent6>
        <a:hlink>
          <a:srgbClr val="B27BDF"/>
        </a:hlink>
        <a:folHlink>
          <a:srgbClr val="FFE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3">
        <a:dk1>
          <a:srgbClr val="42B4E6"/>
        </a:dk1>
        <a:lt1>
          <a:srgbClr val="FFFFFF"/>
        </a:lt1>
        <a:dk2>
          <a:srgbClr val="030374"/>
        </a:dk2>
        <a:lt2>
          <a:srgbClr val="7ED7ED"/>
        </a:lt2>
        <a:accent1>
          <a:srgbClr val="1C9998"/>
        </a:accent1>
        <a:accent2>
          <a:srgbClr val="6DCCCB"/>
        </a:accent2>
        <a:accent3>
          <a:srgbClr val="AAAABC"/>
        </a:accent3>
        <a:accent4>
          <a:srgbClr val="DADADA"/>
        </a:accent4>
        <a:accent5>
          <a:srgbClr val="ABCACA"/>
        </a:accent5>
        <a:accent6>
          <a:srgbClr val="62B9B8"/>
        </a:accent6>
        <a:hlink>
          <a:srgbClr val="973398"/>
        </a:hlink>
        <a:folHlink>
          <a:srgbClr val="D9A4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4">
        <a:dk1>
          <a:srgbClr val="EBAB00"/>
        </a:dk1>
        <a:lt1>
          <a:srgbClr val="FFFFFF"/>
        </a:lt1>
        <a:dk2>
          <a:srgbClr val="030374"/>
        </a:dk2>
        <a:lt2>
          <a:srgbClr val="FBCC79"/>
        </a:lt2>
        <a:accent1>
          <a:srgbClr val="1C9998"/>
        </a:accent1>
        <a:accent2>
          <a:srgbClr val="6DCCCB"/>
        </a:accent2>
        <a:accent3>
          <a:srgbClr val="AAAABC"/>
        </a:accent3>
        <a:accent4>
          <a:srgbClr val="DADADA"/>
        </a:accent4>
        <a:accent5>
          <a:srgbClr val="ABCACA"/>
        </a:accent5>
        <a:accent6>
          <a:srgbClr val="62B9B8"/>
        </a:accent6>
        <a:hlink>
          <a:srgbClr val="973398"/>
        </a:hlink>
        <a:folHlink>
          <a:srgbClr val="D9A4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5">
        <a:dk1>
          <a:srgbClr val="000000"/>
        </a:dk1>
        <a:lt1>
          <a:srgbClr val="FFFFFF"/>
        </a:lt1>
        <a:dk2>
          <a:srgbClr val="030374"/>
        </a:dk2>
        <a:lt2>
          <a:srgbClr val="FFFFFF"/>
        </a:lt2>
        <a:accent1>
          <a:srgbClr val="FFBC01"/>
        </a:accent1>
        <a:accent2>
          <a:srgbClr val="B27BDF"/>
        </a:accent2>
        <a:accent3>
          <a:srgbClr val="AAAABC"/>
        </a:accent3>
        <a:accent4>
          <a:srgbClr val="DADADA"/>
        </a:accent4>
        <a:accent5>
          <a:srgbClr val="FFDAAA"/>
        </a:accent5>
        <a:accent6>
          <a:srgbClr val="A16FCA"/>
        </a:accent6>
        <a:hlink>
          <a:srgbClr val="00B8B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デザインの設定">
  <a:themeElements>
    <a:clrScheme name="5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デザインの設定">
      <a:majorFont>
        <a:latin typeface="HG丸ｺﾞｼｯｸM-PRO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5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creen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6D9F0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Screen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6D9F0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13851</TotalTime>
  <Words>665</Words>
  <Application>Microsoft Office PowerPoint</Application>
  <PresentationFormat>画面に合わせる (4:3)</PresentationFormat>
  <Paragraphs>189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13</vt:i4>
      </vt:variant>
      <vt:variant>
        <vt:lpstr>スライド タイトル</vt:lpstr>
      </vt:variant>
      <vt:variant>
        <vt:i4>14</vt:i4>
      </vt:variant>
    </vt:vector>
  </HeadingPairs>
  <TitlesOfParts>
    <vt:vector size="37" baseType="lpstr">
      <vt:lpstr>HG丸ｺﾞｼｯｸM-PRO</vt:lpstr>
      <vt:lpstr>ＭＳ Ｐゴシック</vt:lpstr>
      <vt:lpstr>ＭＳ Ｐゴシック</vt:lpstr>
      <vt:lpstr>Arial</vt:lpstr>
      <vt:lpstr>Calibri</vt:lpstr>
      <vt:lpstr>Century Gothic</vt:lpstr>
      <vt:lpstr>Comic Sans MS</vt:lpstr>
      <vt:lpstr>Symbol</vt:lpstr>
      <vt:lpstr>Times New Roman</vt:lpstr>
      <vt:lpstr>Wingdings</vt:lpstr>
      <vt:lpstr>9_デザインの設定</vt:lpstr>
      <vt:lpstr>5_デザインの設定</vt:lpstr>
      <vt:lpstr>6_デザインの設定</vt:lpstr>
      <vt:lpstr>8_デザインの設定</vt:lpstr>
      <vt:lpstr>15_Default Design</vt:lpstr>
      <vt:lpstr>16_Default Design</vt:lpstr>
      <vt:lpstr>7_デザインの設定</vt:lpstr>
      <vt:lpstr>2_Screen</vt:lpstr>
      <vt:lpstr>1_Screen</vt:lpstr>
      <vt:lpstr>Screen</vt:lpstr>
      <vt:lpstr>M-DE_Kongresspräsentationen -- Master_2011_06_Juni</vt:lpstr>
      <vt:lpstr>12_デザインの設定</vt:lpstr>
      <vt:lpstr>5_Office テーマ</vt:lpstr>
      <vt:lpstr>PowerPoint プレゼンテーション</vt:lpstr>
      <vt:lpstr>StageⅡ/ⅢおよびCROSS 1/2の閉塞性大腸癌に対する BTS大腸ステントの長期予後に関する 多施設共同無作為化臨床試験  Colonic stent for "Bridge to Surgery" prospective randomized controlled trial comparing treatment with non-stenting surgery in stageⅡ/Ⅲ obstructive colon cancer  【COBRA Trial】  進捗状況</vt:lpstr>
      <vt:lpstr>大腸ステント</vt:lpstr>
      <vt:lpstr>PowerPoint プレゼンテーション</vt:lpstr>
      <vt:lpstr>Perforation rate in articles  with oncological outcomes</vt:lpstr>
      <vt:lpstr>PowerPoint プレゼンテーション</vt:lpstr>
      <vt:lpstr>PowerPoint プレゼンテーション</vt:lpstr>
      <vt:lpstr>The ColoRectal Obstruction Scoring System  (CROSS)  by The Colonic Stent Safe Procedure Research Group</vt:lpstr>
      <vt:lpstr>PowerPoint プレゼンテーション</vt:lpstr>
      <vt:lpstr>本試験のデータ入力および管理</vt:lpstr>
      <vt:lpstr>PowerPoint プレゼンテーション</vt:lpstr>
      <vt:lpstr>データセンター（運営事務局）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Dai</dc:creator>
  <cp:lastModifiedBy>yanagisawa</cp:lastModifiedBy>
  <cp:revision>774</cp:revision>
  <cp:lastPrinted>2014-11-25T04:50:14Z</cp:lastPrinted>
  <dcterms:created xsi:type="dcterms:W3CDTF">2012-06-12T11:33:55Z</dcterms:created>
  <dcterms:modified xsi:type="dcterms:W3CDTF">2017-01-11T08:44:49Z</dcterms:modified>
</cp:coreProperties>
</file>