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61" r:id="rId6"/>
    <p:sldId id="263" r:id="rId7"/>
    <p:sldId id="297" r:id="rId8"/>
    <p:sldId id="289" r:id="rId9"/>
    <p:sldId id="291" r:id="rId10"/>
    <p:sldId id="293" r:id="rId11"/>
    <p:sldId id="294" r:id="rId12"/>
    <p:sldId id="295" r:id="rId13"/>
    <p:sldId id="284" r:id="rId14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63">
          <p15:clr>
            <a:srgbClr val="A4A3A4"/>
          </p15:clr>
        </p15:guide>
        <p15:guide id="2" pos="2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66"/>
    <a:srgbClr val="00FF80"/>
    <a:srgbClr val="66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980" y="72"/>
      </p:cViewPr>
      <p:guideLst>
        <p:guide orient="horz" pos="2363"/>
        <p:guide pos="28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A949F-3F28-3C45-8303-2F7E54119B2C}" type="datetimeFigureOut">
              <a:rPr kumimoji="1" lang="ja-JP" altLang="en-US" smtClean="0"/>
              <a:t>2014/5/18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5D8E1-92FA-9544-ADEB-FC6D166361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>
                <a:latin typeface="ＭＳ Ｐゴシック"/>
                <a:ea typeface="ＭＳ Ｐゴシック"/>
                <a:cs typeface="ＭＳ Ｐゴシック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  <a:latin typeface="ＭＳ Ｐゴシック"/>
                <a:ea typeface="ＭＳ Ｐゴシック"/>
                <a:cs typeface="ＭＳ Ｐゴシック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AEBF2E8-F818-C54F-8F49-F1C75C72294A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3A8FA80-710A-E54D-8963-1CAF68080C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590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7F3F26-A4DB-5E4C-843B-A95DC5882D39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83AA24-8C4A-D042-AAB2-8317A68910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36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B325A9B-2B83-9346-8DA9-D1FC852FAA18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3841D0-A5DB-1D48-B83C-FA1550080A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991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ED647D-1F01-234A-9213-517A1CDE4614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50050D8-D165-3A45-AC8A-31F1EF56A8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82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BB3146-7C98-7E48-869C-C84474EB1144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7147BEF-AF2D-C64C-8942-A18CF7C2D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2391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2B67637-5514-3A4D-A527-A03E6DEA7FAC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C452BC8-CE9B-354C-92BD-E5573A5B95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723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7E6B48-2824-464C-B569-0E8F9A6C5091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AFEECF5-51AB-4142-B24B-64F8CAA4F2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67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8070"/>
            <a:ext cx="8229600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Arial"/>
                <a:cs typeface="Arial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E317365-AB5A-5143-A2A1-377891E56F62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4A2A73C-F07E-D342-BBA8-6B764025FD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77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98A653-D646-964E-838D-8E87DEF2FCF6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B72417C-3463-0844-B05E-34DB9A8762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851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20D5AA-2133-7446-8A66-BCF33A42EA8C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62A32B-5A9E-2B4F-86F2-301BC1956F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57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1B6C88-BE05-8742-A003-C3A0CAE7B89A}" type="datetimeFigureOut">
              <a:rPr lang="ja-JP" altLang="en-US"/>
              <a:pPr>
                <a:defRPr/>
              </a:pPr>
              <a:t>2014/5/18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4BCDB1F-95CD-1A48-A3E2-764F5BDD5D4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0472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bg2">
                <a:tint val="100000"/>
                <a:shade val="100000"/>
                <a:satMod val="100000"/>
              </a:schemeClr>
            </a:gs>
            <a:gs pos="100000">
              <a:schemeClr val="bg2">
                <a:shade val="100000"/>
                <a:hueMod val="93000"/>
                <a:satMod val="50000"/>
                <a:lumMod val="200000"/>
              </a:schemeClr>
            </a:gs>
          </a:gsLst>
          <a:lin ang="37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テキスト ボックス 6"/>
          <p:cNvSpPr txBox="1">
            <a:spLocks noChangeArrowheads="1"/>
          </p:cNvSpPr>
          <p:nvPr userDrawn="1"/>
        </p:nvSpPr>
        <p:spPr bwMode="auto">
          <a:xfrm>
            <a:off x="6400800" y="6316663"/>
            <a:ext cx="271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altLang="ja-JP" sz="1400" b="1" dirty="0" smtClean="0">
                <a:solidFill>
                  <a:srgbClr val="00FF80"/>
                </a:solidFill>
                <a:latin typeface="Arial" charset="0"/>
                <a:cs typeface="Arial" charset="0"/>
              </a:rPr>
              <a:t>Colonic Stent Safe Procedure </a:t>
            </a:r>
          </a:p>
          <a:p>
            <a:pPr>
              <a:defRPr/>
            </a:pPr>
            <a:r>
              <a:rPr lang="en-US" altLang="ja-JP" sz="1400" b="1" dirty="0" smtClean="0">
                <a:solidFill>
                  <a:srgbClr val="00FF80"/>
                </a:solidFill>
                <a:latin typeface="Arial" charset="0"/>
                <a:cs typeface="Arial" charset="0"/>
              </a:rPr>
              <a:t>Research Group</a:t>
            </a:r>
            <a:endParaRPr lang="ja-JP" altLang="en-US" sz="1400" b="1" dirty="0" smtClean="0">
              <a:solidFill>
                <a:srgbClr val="00FF80"/>
              </a:solidFill>
              <a:latin typeface="Arial" charset="0"/>
              <a:cs typeface="Arial" charset="0"/>
            </a:endParaRPr>
          </a:p>
        </p:txBody>
      </p:sp>
      <p:pic>
        <p:nvPicPr>
          <p:cNvPr id="1029" name="図 2" descr="WallFlex_Booth_39X39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6427788"/>
            <a:ext cx="388937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5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1pPr>
      <a:lvl2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5000">
          <a:solidFill>
            <a:schemeClr val="tx1"/>
          </a:solidFill>
          <a:latin typeface="ＭＳ Ｐゴシック" charset="0"/>
          <a:ea typeface="ＭＳ Ｐゴシック" charset="0"/>
          <a:cs typeface="ＭＳ Ｐゴシック" charset="0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1pPr>
      <a:lvl2pPr marL="742950" indent="-28575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2pPr>
      <a:lvl3pPr marL="1143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3pPr>
      <a:lvl4pPr marL="1600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4pPr>
      <a:lvl5pPr marL="20574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ＭＳ Ｐゴシック"/>
          <a:ea typeface="ＭＳ Ｐゴシック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0138" y="906463"/>
            <a:ext cx="8629563" cy="1797050"/>
          </a:xfrm>
        </p:spPr>
        <p:txBody>
          <a:bodyPr rtlCol="0" anchor="ctr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ja-JP" sz="4000" b="1" dirty="0">
                <a:solidFill>
                  <a:srgbClr val="FFFF00"/>
                </a:solidFill>
                <a:latin typeface="Arial"/>
                <a:cs typeface="Arial"/>
              </a:rPr>
              <a:t>Short-term outcome of Colonic Stent </a:t>
            </a:r>
            <a:r>
              <a:rPr lang="en-US" altLang="ja-JP" sz="4000" b="1" dirty="0" smtClean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lang="en-US" altLang="ja-JP" sz="4000" b="1" dirty="0" err="1" smtClean="0">
                <a:solidFill>
                  <a:srgbClr val="FFFF00"/>
                </a:solidFill>
                <a:latin typeface="Arial"/>
                <a:cs typeface="Arial"/>
              </a:rPr>
              <a:t>WallFlex</a:t>
            </a:r>
            <a:r>
              <a:rPr lang="en-US" altLang="ja-JP" sz="4000" b="1" dirty="0" smtClean="0">
                <a:solidFill>
                  <a:srgbClr val="FFFF00"/>
                </a:solidFill>
                <a:latin typeface="Arial"/>
                <a:cs typeface="Arial"/>
              </a:rPr>
              <a:t>) prospective </a:t>
            </a:r>
            <a:r>
              <a:rPr lang="en-US" altLang="ja-JP" sz="4000" b="1" dirty="0">
                <a:solidFill>
                  <a:srgbClr val="FFFF00"/>
                </a:solidFill>
                <a:latin typeface="Arial"/>
                <a:cs typeface="Arial"/>
              </a:rPr>
              <a:t>feasibility study</a:t>
            </a:r>
            <a:r>
              <a:rPr lang="ja-JP" altLang="ja-JP" sz="400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endParaRPr lang="ja-JP" altLang="en-US" sz="4000" b="1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13314" name="正方形/長方形 3"/>
          <p:cNvSpPr>
            <a:spLocks noChangeArrowheads="1"/>
          </p:cNvSpPr>
          <p:nvPr/>
        </p:nvSpPr>
        <p:spPr bwMode="auto">
          <a:xfrm>
            <a:off x="1098341" y="3975307"/>
            <a:ext cx="7618412" cy="126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ja-JP" sz="2400" dirty="0">
                <a:latin typeface="Times New Roman" charset="0"/>
                <a:cs typeface="Times New Roman" charset="0"/>
              </a:rPr>
              <a:t>Tomonori </a:t>
            </a:r>
            <a:r>
              <a:rPr lang="en-US" altLang="ja-JP" sz="2400" dirty="0" smtClean="0">
                <a:latin typeface="Times New Roman" charset="0"/>
                <a:cs typeface="Times New Roman" charset="0"/>
              </a:rPr>
              <a:t>Yamada</a:t>
            </a:r>
            <a:r>
              <a:rPr lang="en-US" altLang="ja-JP" sz="2400" baseline="30000" dirty="0" smtClean="0">
                <a:latin typeface="Times New Roman" charset="0"/>
                <a:cs typeface="Times New Roman" charset="0"/>
              </a:rPr>
              <a:t>1,2</a:t>
            </a:r>
            <a:endParaRPr lang="en-US" altLang="ja-JP" sz="2400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latin typeface="Times New Roman" charset="0"/>
                <a:cs typeface="Times New Roman" charset="0"/>
              </a:rPr>
              <a:t>1.Gastroenterology, Japanese Red Cross Nagoya </a:t>
            </a:r>
            <a:r>
              <a:rPr lang="en-US" altLang="ja-JP" sz="2000" dirty="0" err="1" smtClean="0">
                <a:latin typeface="Times New Roman" charset="0"/>
                <a:cs typeface="Times New Roman" charset="0"/>
              </a:rPr>
              <a:t>Daini</a:t>
            </a:r>
            <a:r>
              <a:rPr lang="en-US" altLang="ja-JP" sz="2000" dirty="0" smtClean="0">
                <a:latin typeface="Times New Roman" charset="0"/>
                <a:cs typeface="Times New Roman" charset="0"/>
              </a:rPr>
              <a:t> Hospital</a:t>
            </a:r>
          </a:p>
          <a:p>
            <a:pPr>
              <a:lnSpc>
                <a:spcPct val="120000"/>
              </a:lnSpc>
            </a:pPr>
            <a:r>
              <a:rPr lang="en-US" altLang="ja-JP" sz="2000" dirty="0" smtClean="0">
                <a:latin typeface="Times New Roman" charset="0"/>
                <a:cs typeface="Times New Roman" charset="0"/>
              </a:rPr>
              <a:t>2. Colonic Stent Safe Procedure Research Group</a:t>
            </a:r>
            <a:endParaRPr lang="en-US" altLang="ja-JP" sz="2000" dirty="0">
              <a:latin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Clinical success data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022475" y="2451100"/>
            <a:ext cx="5295900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2022475" y="2967038"/>
            <a:ext cx="5295900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022475" y="6134100"/>
            <a:ext cx="5295900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1" name="テキスト ボックス 7"/>
          <p:cNvSpPr txBox="1">
            <a:spLocks noChangeArrowheads="1"/>
          </p:cNvSpPr>
          <p:nvPr/>
        </p:nvSpPr>
        <p:spPr bwMode="auto">
          <a:xfrm>
            <a:off x="2005013" y="2981325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Yes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2" name="テキスト ボックス 8"/>
          <p:cNvSpPr txBox="1">
            <a:spLocks noChangeArrowheads="1"/>
          </p:cNvSpPr>
          <p:nvPr/>
        </p:nvSpPr>
        <p:spPr bwMode="auto">
          <a:xfrm>
            <a:off x="2005013" y="3448050"/>
            <a:ext cx="52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3" name="テキスト ボックス 12"/>
          <p:cNvSpPr txBox="1">
            <a:spLocks noChangeArrowheads="1"/>
          </p:cNvSpPr>
          <p:nvPr/>
        </p:nvSpPr>
        <p:spPr bwMode="auto">
          <a:xfrm>
            <a:off x="2249488" y="3911600"/>
            <a:ext cx="279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 technical success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4" name="テキスト ボックス 13"/>
          <p:cNvSpPr txBox="1">
            <a:spLocks noChangeArrowheads="1"/>
          </p:cNvSpPr>
          <p:nvPr/>
        </p:nvSpPr>
        <p:spPr bwMode="auto">
          <a:xfrm>
            <a:off x="2249488" y="4348163"/>
            <a:ext cx="210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Poor expansion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5" name="テキスト ボックス 15"/>
          <p:cNvSpPr txBox="1">
            <a:spLocks noChangeArrowheads="1"/>
          </p:cNvSpPr>
          <p:nvPr/>
        </p:nvSpPr>
        <p:spPr bwMode="auto">
          <a:xfrm>
            <a:off x="5999163" y="2520950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(n/512)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6" name="テキスト ボックス 18"/>
          <p:cNvSpPr txBox="1">
            <a:spLocks noChangeArrowheads="1"/>
          </p:cNvSpPr>
          <p:nvPr/>
        </p:nvSpPr>
        <p:spPr bwMode="auto">
          <a:xfrm>
            <a:off x="2249488" y="4784725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7" name="テキスト ボックス 19"/>
          <p:cNvSpPr txBox="1">
            <a:spLocks noChangeArrowheads="1"/>
          </p:cNvSpPr>
          <p:nvPr/>
        </p:nvSpPr>
        <p:spPr bwMode="auto">
          <a:xfrm>
            <a:off x="2249488" y="5221288"/>
            <a:ext cx="350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Inadequate decompression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8" name="テキスト ボックス 18"/>
          <p:cNvSpPr txBox="1">
            <a:spLocks noChangeArrowheads="1"/>
          </p:cNvSpPr>
          <p:nvPr/>
        </p:nvSpPr>
        <p:spPr bwMode="auto">
          <a:xfrm>
            <a:off x="6037263" y="2981325"/>
            <a:ext cx="1354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96.1 (492)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89" name="テキスト ボックス 19"/>
          <p:cNvSpPr txBox="1">
            <a:spLocks noChangeArrowheads="1"/>
          </p:cNvSpPr>
          <p:nvPr/>
        </p:nvSpPr>
        <p:spPr bwMode="auto">
          <a:xfrm>
            <a:off x="6159500" y="3446463"/>
            <a:ext cx="1068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3.9 (20)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0" name="テキスト ボックス 20"/>
          <p:cNvSpPr txBox="1">
            <a:spLocks noChangeArrowheads="1"/>
          </p:cNvSpPr>
          <p:nvPr/>
        </p:nvSpPr>
        <p:spPr bwMode="auto">
          <a:xfrm>
            <a:off x="6159500" y="3911600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2.1 (11)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1" name="テキスト ボックス 21"/>
          <p:cNvSpPr txBox="1">
            <a:spLocks noChangeArrowheads="1"/>
          </p:cNvSpPr>
          <p:nvPr/>
        </p:nvSpPr>
        <p:spPr bwMode="auto">
          <a:xfrm>
            <a:off x="6159500" y="4348163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2" name="テキスト ボックス 22"/>
          <p:cNvSpPr txBox="1">
            <a:spLocks noChangeArrowheads="1"/>
          </p:cNvSpPr>
          <p:nvPr/>
        </p:nvSpPr>
        <p:spPr bwMode="auto">
          <a:xfrm>
            <a:off x="6159500" y="4784725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3" name="テキスト ボックス 23"/>
          <p:cNvSpPr txBox="1">
            <a:spLocks noChangeArrowheads="1"/>
          </p:cNvSpPr>
          <p:nvPr/>
        </p:nvSpPr>
        <p:spPr bwMode="auto">
          <a:xfrm>
            <a:off x="6159500" y="5221288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4" name="テキスト ボックス 1"/>
          <p:cNvSpPr txBox="1">
            <a:spLocks noChangeArrowheads="1"/>
          </p:cNvSpPr>
          <p:nvPr/>
        </p:nvSpPr>
        <p:spPr bwMode="auto">
          <a:xfrm>
            <a:off x="1554163" y="1535113"/>
            <a:ext cx="6716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v"/>
            </a:pPr>
            <a:r>
              <a:rPr lang="en-US" altLang="ja-JP" sz="2000">
                <a:latin typeface="Arial" charset="0"/>
                <a:cs typeface="Arial" charset="0"/>
              </a:rPr>
              <a:t>Clinical success defined as a resolution of symptoms and radiological relief of the obstruction within 24 h.</a:t>
            </a:r>
            <a:endParaRPr lang="ja-JP" altLang="en-US" sz="2000">
              <a:latin typeface="Arial" charset="0"/>
              <a:cs typeface="Arial" charset="0"/>
            </a:endParaRPr>
          </a:p>
        </p:txBody>
      </p:sp>
      <p:sp>
        <p:nvSpPr>
          <p:cNvPr id="24595" name="テキスト ボックス 19"/>
          <p:cNvSpPr txBox="1">
            <a:spLocks noChangeArrowheads="1"/>
          </p:cNvSpPr>
          <p:nvPr/>
        </p:nvSpPr>
        <p:spPr bwMode="auto">
          <a:xfrm>
            <a:off x="2249488" y="5657850"/>
            <a:ext cx="2635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Multiple 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4596" name="テキスト ボックス 23"/>
          <p:cNvSpPr txBox="1">
            <a:spLocks noChangeArrowheads="1"/>
          </p:cNvSpPr>
          <p:nvPr/>
        </p:nvSpPr>
        <p:spPr bwMode="auto">
          <a:xfrm>
            <a:off x="6159500" y="5657850"/>
            <a:ext cx="925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6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Safety profile within 7days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971675" y="2119313"/>
            <a:ext cx="5319713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1971675" y="2581275"/>
            <a:ext cx="5319713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1971675" y="5008563"/>
            <a:ext cx="5319713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05" name="テキスト ボックス 7"/>
          <p:cNvSpPr txBox="1">
            <a:spLocks noChangeArrowheads="1"/>
          </p:cNvSpPr>
          <p:nvPr/>
        </p:nvSpPr>
        <p:spPr bwMode="auto">
          <a:xfrm>
            <a:off x="1954213" y="2625725"/>
            <a:ext cx="133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Migration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6" name="テキスト ボックス 9"/>
          <p:cNvSpPr txBox="1">
            <a:spLocks noChangeArrowheads="1"/>
          </p:cNvSpPr>
          <p:nvPr/>
        </p:nvSpPr>
        <p:spPr bwMode="auto">
          <a:xfrm>
            <a:off x="1954213" y="3021013"/>
            <a:ext cx="2008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Re-obstruction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7" name="テキスト ボックス 15"/>
          <p:cNvSpPr txBox="1">
            <a:spLocks noChangeArrowheads="1"/>
          </p:cNvSpPr>
          <p:nvPr/>
        </p:nvSpPr>
        <p:spPr bwMode="auto">
          <a:xfrm>
            <a:off x="5500688" y="2181225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(n/492)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8" name="テキスト ボックス 17"/>
          <p:cNvSpPr txBox="1">
            <a:spLocks noChangeArrowheads="1"/>
          </p:cNvSpPr>
          <p:nvPr/>
        </p:nvSpPr>
        <p:spPr bwMode="auto">
          <a:xfrm>
            <a:off x="1954213" y="4206875"/>
            <a:ext cx="1433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Tenesmus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09" name="テキスト ボックス 21"/>
          <p:cNvSpPr txBox="1">
            <a:spLocks noChangeArrowheads="1"/>
          </p:cNvSpPr>
          <p:nvPr/>
        </p:nvSpPr>
        <p:spPr bwMode="auto">
          <a:xfrm>
            <a:off x="1954213" y="3811588"/>
            <a:ext cx="2649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Multiple-obstruction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0" name="テキスト ボックス 1"/>
          <p:cNvSpPr txBox="1">
            <a:spLocks noChangeArrowheads="1"/>
          </p:cNvSpPr>
          <p:nvPr/>
        </p:nvSpPr>
        <p:spPr bwMode="auto">
          <a:xfrm>
            <a:off x="5799138" y="262572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1.6 (8)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1" name="テキスト ボックス 17"/>
          <p:cNvSpPr txBox="1">
            <a:spLocks noChangeArrowheads="1"/>
          </p:cNvSpPr>
          <p:nvPr/>
        </p:nvSpPr>
        <p:spPr bwMode="auto">
          <a:xfrm>
            <a:off x="1954213" y="3416300"/>
            <a:ext cx="1552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2" name="テキスト ボックス 1"/>
          <p:cNvSpPr txBox="1">
            <a:spLocks noChangeArrowheads="1"/>
          </p:cNvSpPr>
          <p:nvPr/>
        </p:nvSpPr>
        <p:spPr bwMode="auto">
          <a:xfrm>
            <a:off x="5799138" y="3416300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0.6 (3)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3" name="テキスト ボックス 1"/>
          <p:cNvSpPr txBox="1">
            <a:spLocks noChangeArrowheads="1"/>
          </p:cNvSpPr>
          <p:nvPr/>
        </p:nvSpPr>
        <p:spPr bwMode="auto">
          <a:xfrm>
            <a:off x="5799138" y="420687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4" name="テキスト ボックス 1"/>
          <p:cNvSpPr txBox="1">
            <a:spLocks noChangeArrowheads="1"/>
          </p:cNvSpPr>
          <p:nvPr/>
        </p:nvSpPr>
        <p:spPr bwMode="auto">
          <a:xfrm>
            <a:off x="5799138" y="3811588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5" name="テキスト ボックス 1"/>
          <p:cNvSpPr txBox="1">
            <a:spLocks noChangeArrowheads="1"/>
          </p:cNvSpPr>
          <p:nvPr/>
        </p:nvSpPr>
        <p:spPr bwMode="auto">
          <a:xfrm>
            <a:off x="5799138" y="460216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5616" name="テキスト ボックス 21"/>
          <p:cNvSpPr txBox="1">
            <a:spLocks noChangeArrowheads="1"/>
          </p:cNvSpPr>
          <p:nvPr/>
        </p:nvSpPr>
        <p:spPr bwMode="auto">
          <a:xfrm>
            <a:off x="1954213" y="4602163"/>
            <a:ext cx="1724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 dirty="0">
                <a:latin typeface="Arial" charset="0"/>
                <a:cs typeface="Arial" charset="0"/>
              </a:rPr>
              <a:t>Appendicitis</a:t>
            </a:r>
            <a:endParaRPr lang="ja-JP" alt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5617" name="テキスト ボックス 1"/>
          <p:cNvSpPr txBox="1">
            <a:spLocks noChangeArrowheads="1"/>
          </p:cNvSpPr>
          <p:nvPr/>
        </p:nvSpPr>
        <p:spPr bwMode="auto">
          <a:xfrm>
            <a:off x="5799138" y="302101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1.2 (6)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80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Summary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6626" name="テキスト ボックス 1"/>
          <p:cNvSpPr txBox="1">
            <a:spLocks noChangeArrowheads="1"/>
          </p:cNvSpPr>
          <p:nvPr/>
        </p:nvSpPr>
        <p:spPr bwMode="auto">
          <a:xfrm>
            <a:off x="588963" y="1951038"/>
            <a:ext cx="8291512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Technical success rate was 97.9%.</a:t>
            </a:r>
          </a:p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Clinical success rate within 24h</a:t>
            </a:r>
          </a:p>
          <a:p>
            <a:pPr marL="0" indent="0">
              <a:lnSpc>
                <a:spcPct val="140000"/>
              </a:lnSpc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												was  96.1%.</a:t>
            </a:r>
          </a:p>
          <a:p>
            <a:pPr>
              <a:lnSpc>
                <a:spcPct val="140000"/>
              </a:lnSpc>
              <a:buFont typeface="Wingdings" charset="0"/>
              <a:buChar char="Ø"/>
              <a:defRPr/>
            </a:pPr>
            <a:r>
              <a:rPr lang="en-US" altLang="ja-JP" sz="3600" b="1" dirty="0" smtClean="0">
                <a:latin typeface="Arial" charset="0"/>
                <a:cs typeface="Arial" charset="0"/>
              </a:rPr>
              <a:t>Perforation rate was 1.8% (9/512).</a:t>
            </a:r>
          </a:p>
        </p:txBody>
      </p:sp>
    </p:spTree>
    <p:extLst>
      <p:ext uri="{BB962C8B-B14F-4D97-AF65-F5344CB8AC3E}">
        <p14:creationId xmlns:p14="http://schemas.microsoft.com/office/powerpoint/2010/main" val="35229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Conclusion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9698" name="テキスト ボックス 4"/>
          <p:cNvSpPr txBox="1">
            <a:spLocks noChangeArrowheads="1"/>
          </p:cNvSpPr>
          <p:nvPr/>
        </p:nvSpPr>
        <p:spPr bwMode="auto">
          <a:xfrm>
            <a:off x="952500" y="2263775"/>
            <a:ext cx="78263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ja-JP" sz="2800" b="1">
                <a:latin typeface="Arial" charset="0"/>
                <a:cs typeface="Arial" charset="0"/>
              </a:rPr>
              <a:t>In our multicenter prospective study, </a:t>
            </a:r>
          </a:p>
          <a:p>
            <a:pPr>
              <a:lnSpc>
                <a:spcPct val="140000"/>
              </a:lnSpc>
            </a:pPr>
            <a:r>
              <a:rPr lang="en-US" altLang="ja-JP" sz="2800" b="1">
                <a:latin typeface="Arial" charset="0"/>
                <a:cs typeface="Arial" charset="0"/>
              </a:rPr>
              <a:t>the WallFlex Colonic Stent provided a safe and highly  successful short-term treatment of malignant colorectal obstruction.</a:t>
            </a:r>
            <a:endParaRPr lang="ja-JP" altLang="en-US" sz="2800" b="1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Conflicts of Interest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2470150"/>
            <a:ext cx="79629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Wingdings" charset="2"/>
              <a:buChar char="Ø"/>
              <a:defRPr/>
            </a:pPr>
            <a:r>
              <a:rPr lang="en-US" altLang="ja-JP" sz="3600" dirty="0">
                <a:latin typeface="Arial"/>
                <a:ea typeface="+mj-ea"/>
                <a:cs typeface="Arial"/>
              </a:rPr>
              <a:t>The author have no financial conflicts of interest.</a:t>
            </a:r>
            <a:endParaRPr lang="ja-JP" altLang="en-US" sz="3600" dirty="0"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Background and Aims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5362" name="テキスト ボックス 2"/>
          <p:cNvSpPr txBox="1">
            <a:spLocks noChangeArrowheads="1"/>
          </p:cNvSpPr>
          <p:nvPr/>
        </p:nvSpPr>
        <p:spPr bwMode="auto">
          <a:xfrm>
            <a:off x="534988" y="1712913"/>
            <a:ext cx="8385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self-expandable metal stent (SEMS) can alleviate malignant colonic obstruction and avoid emergency decompression surgery.</a:t>
            </a:r>
          </a:p>
        </p:txBody>
      </p:sp>
      <p:sp>
        <p:nvSpPr>
          <p:cNvPr id="15363" name="テキスト ボックス 3"/>
          <p:cNvSpPr txBox="1">
            <a:spLocks noChangeArrowheads="1"/>
          </p:cNvSpPr>
          <p:nvPr/>
        </p:nvSpPr>
        <p:spPr bwMode="auto">
          <a:xfrm>
            <a:off x="534988" y="3517900"/>
            <a:ext cx="8385175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colorectal SEMS was not approved by the Japanese Ministry of Health, Labour and Welfare until 2011.</a:t>
            </a: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534988" y="4879975"/>
            <a:ext cx="838517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buFont typeface="Wingdings" charset="0"/>
              <a:buChar char="Ø"/>
            </a:pPr>
            <a:r>
              <a:rPr lang="en-US" altLang="ja-JP">
                <a:latin typeface="Arial" charset="0"/>
                <a:cs typeface="Arial" charset="0"/>
              </a:rPr>
              <a:t>The aim of our study was to evaluate the efficacy and safety of SEMS in patients with malignant colorectal obstruction.</a:t>
            </a:r>
            <a:endParaRPr lang="ja-JP" alt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>
          <a:xfrm>
            <a:off x="0" y="279719"/>
            <a:ext cx="9144000" cy="1143000"/>
          </a:xfrm>
        </p:spPr>
        <p:txBody>
          <a:bodyPr/>
          <a:lstStyle/>
          <a:p>
            <a:r>
              <a:rPr lang="en-US" altLang="ja-JP" dirty="0">
                <a:latin typeface="Arial" charset="0"/>
                <a:ea typeface="ＭＳ Ｐゴシック" charset="0"/>
                <a:cs typeface="Arial" charset="0"/>
              </a:rPr>
              <a:t>Short term outcome </a:t>
            </a:r>
            <a:br>
              <a:rPr lang="en-US" altLang="ja-JP" dirty="0">
                <a:latin typeface="Arial" charset="0"/>
                <a:ea typeface="ＭＳ Ｐゴシック" charset="0"/>
                <a:cs typeface="Arial" charset="0"/>
              </a:rPr>
            </a:br>
            <a:r>
              <a:rPr lang="en-US" altLang="ja-JP" dirty="0">
                <a:latin typeface="Arial" charset="0"/>
                <a:ea typeface="ＭＳ Ｐゴシック" charset="0"/>
                <a:cs typeface="Arial" charset="0"/>
              </a:rPr>
              <a:t>within 7 days</a:t>
            </a:r>
            <a:endParaRPr lang="ja-JP" altLang="en-US" dirty="0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313919" y="4238716"/>
            <a:ext cx="7052206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Study design: </a:t>
            </a:r>
            <a:r>
              <a:rPr lang="en-US" altLang="ja-JP" sz="2400" dirty="0" smtClean="0">
                <a:latin typeface="Arial" charset="0"/>
                <a:cs typeface="Arial" charset="0"/>
              </a:rPr>
              <a:t>Prospective</a:t>
            </a:r>
            <a:r>
              <a:rPr lang="en-US" altLang="ja-JP" sz="2400" dirty="0">
                <a:latin typeface="Arial" charset="0"/>
                <a:cs typeface="Arial" charset="0"/>
              </a:rPr>
              <a:t>, Observational study</a:t>
            </a:r>
            <a:endParaRPr lang="en-US" altLang="ja-JP" sz="2400" dirty="0">
              <a:latin typeface="Arial"/>
              <a:cs typeface="Arial"/>
            </a:endParaRP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Technical success rate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Clinical success rate</a:t>
            </a:r>
          </a:p>
          <a:p>
            <a:pPr marL="457200" indent="-457200">
              <a:lnSpc>
                <a:spcPct val="150000"/>
              </a:lnSpc>
              <a:buFont typeface="Wingdings" charset="2"/>
              <a:buChar char="Ø"/>
              <a:defRPr/>
            </a:pPr>
            <a:r>
              <a:rPr lang="en-US" altLang="ja-JP" sz="2400" dirty="0">
                <a:latin typeface="Arial"/>
                <a:cs typeface="Arial"/>
              </a:rPr>
              <a:t>Safety profiles: short term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917575" y="2154238"/>
            <a:ext cx="7448550" cy="1824037"/>
            <a:chOff x="917575" y="2154238"/>
            <a:chExt cx="7448550" cy="1824037"/>
          </a:xfrm>
        </p:grpSpPr>
        <p:sp>
          <p:nvSpPr>
            <p:cNvPr id="5" name="テキスト ボックス 22"/>
            <p:cNvSpPr txBox="1">
              <a:spLocks noChangeArrowheads="1"/>
            </p:cNvSpPr>
            <p:nvPr/>
          </p:nvSpPr>
          <p:spPr bwMode="auto">
            <a:xfrm>
              <a:off x="917575" y="2616200"/>
              <a:ext cx="1951038" cy="120015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Malignant</a:t>
              </a:r>
            </a:p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 colorectal</a:t>
              </a:r>
            </a:p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 obstruction</a:t>
              </a:r>
              <a:endParaRPr lang="ja-JP" altLang="en-US" b="1" dirty="0" smtClean="0">
                <a:latin typeface="Arial"/>
                <a:cs typeface="Arial"/>
              </a:endParaRPr>
            </a:p>
          </p:txBody>
        </p:sp>
        <p:sp>
          <p:nvSpPr>
            <p:cNvPr id="6" name="テキスト ボックス 34"/>
            <p:cNvSpPr txBox="1">
              <a:spLocks noChangeArrowheads="1"/>
            </p:cNvSpPr>
            <p:nvPr/>
          </p:nvSpPr>
          <p:spPr bwMode="auto">
            <a:xfrm>
              <a:off x="3429000" y="2984500"/>
              <a:ext cx="954088" cy="461963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dirty="0" smtClean="0">
                  <a:latin typeface="Arial"/>
                  <a:cs typeface="Arial"/>
                </a:rPr>
                <a:t>Stent</a:t>
              </a:r>
              <a:endParaRPr lang="ja-JP" altLang="en-US" b="1" dirty="0" smtClean="0">
                <a:latin typeface="Arial"/>
                <a:cs typeface="Arial"/>
              </a:endParaRPr>
            </a:p>
          </p:txBody>
        </p:sp>
        <p:sp>
          <p:nvSpPr>
            <p:cNvPr id="7" name="テキスト ボックス 35"/>
            <p:cNvSpPr txBox="1">
              <a:spLocks noChangeArrowheads="1"/>
            </p:cNvSpPr>
            <p:nvPr/>
          </p:nvSpPr>
          <p:spPr bwMode="auto">
            <a:xfrm>
              <a:off x="5218113" y="2154238"/>
              <a:ext cx="800100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BTS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sp>
          <p:nvSpPr>
            <p:cNvPr id="8" name="テキスト ボックス 36"/>
            <p:cNvSpPr txBox="1">
              <a:spLocks noChangeArrowheads="1"/>
            </p:cNvSpPr>
            <p:nvPr/>
          </p:nvSpPr>
          <p:spPr bwMode="auto">
            <a:xfrm>
              <a:off x="5218113" y="3516313"/>
              <a:ext cx="1519237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Palliative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cxnSp>
          <p:nvCxnSpPr>
            <p:cNvPr id="9" name="直線矢印コネクタ 8"/>
            <p:cNvCxnSpPr>
              <a:stCxn id="5" idx="3"/>
              <a:endCxn id="6" idx="1"/>
            </p:cNvCxnSpPr>
            <p:nvPr/>
          </p:nvCxnSpPr>
          <p:spPr>
            <a:xfrm flipV="1">
              <a:off x="2868613" y="3214688"/>
              <a:ext cx="560387" cy="1587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/>
            <p:cNvCxnSpPr>
              <a:stCxn id="6" idx="3"/>
              <a:endCxn id="7" idx="1"/>
            </p:cNvCxnSpPr>
            <p:nvPr/>
          </p:nvCxnSpPr>
          <p:spPr>
            <a:xfrm flipV="1">
              <a:off x="4383088" y="2386013"/>
              <a:ext cx="835025" cy="828675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6" idx="3"/>
              <a:endCxn id="8" idx="1"/>
            </p:cNvCxnSpPr>
            <p:nvPr/>
          </p:nvCxnSpPr>
          <p:spPr>
            <a:xfrm>
              <a:off x="4383088" y="3214688"/>
              <a:ext cx="835025" cy="53340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7" idx="3"/>
            </p:cNvCxnSpPr>
            <p:nvPr/>
          </p:nvCxnSpPr>
          <p:spPr>
            <a:xfrm flipV="1">
              <a:off x="6018213" y="2384425"/>
              <a:ext cx="514350" cy="1588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/>
            <p:cNvCxnSpPr>
              <a:stCxn id="8" idx="3"/>
            </p:cNvCxnSpPr>
            <p:nvPr/>
          </p:nvCxnSpPr>
          <p:spPr>
            <a:xfrm>
              <a:off x="6737350" y="3748088"/>
              <a:ext cx="1628775" cy="0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57"/>
            <p:cNvSpPr txBox="1">
              <a:spLocks noChangeArrowheads="1"/>
            </p:cNvSpPr>
            <p:nvPr/>
          </p:nvSpPr>
          <p:spPr bwMode="auto">
            <a:xfrm>
              <a:off x="6532563" y="2154238"/>
              <a:ext cx="1350962" cy="461962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altLang="ja-JP" b="1" smtClean="0">
                  <a:latin typeface="Arial"/>
                  <a:cs typeface="Arial"/>
                </a:rPr>
                <a:t>Surgery</a:t>
              </a:r>
              <a:endParaRPr lang="ja-JP" altLang="en-US" b="1" smtClean="0">
                <a:latin typeface="Arial"/>
                <a:cs typeface="Arial"/>
              </a:endParaRPr>
            </a:p>
          </p:txBody>
        </p:sp>
        <p:cxnSp>
          <p:nvCxnSpPr>
            <p:cNvPr id="15" name="直線矢印コネクタ 14"/>
            <p:cNvCxnSpPr>
              <a:stCxn id="14" idx="3"/>
            </p:cNvCxnSpPr>
            <p:nvPr/>
          </p:nvCxnSpPr>
          <p:spPr>
            <a:xfrm flipV="1">
              <a:off x="7883525" y="2384425"/>
              <a:ext cx="482600" cy="1588"/>
            </a:xfrm>
            <a:prstGeom prst="straightConnector1">
              <a:avLst/>
            </a:prstGeom>
            <a:ln w="38100" cmpd="sng">
              <a:solidFill>
                <a:srgbClr val="FFFFFF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Inclusion/ Exclusion criteria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7410" name="正方形/長方形 2"/>
          <p:cNvSpPr>
            <a:spLocks noChangeArrowheads="1"/>
          </p:cNvSpPr>
          <p:nvPr/>
        </p:nvSpPr>
        <p:spPr bwMode="auto">
          <a:xfrm>
            <a:off x="515938" y="1684338"/>
            <a:ext cx="8134350" cy="1570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Patients requiring palliative and bridge to surgery treatment of colorectal obstruction by malignant neoplasms.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Only patients with no previous colonic stenting will be included in the registry.</a:t>
            </a:r>
            <a:endParaRPr lang="ja-JP" altLang="en-US" sz="2400"/>
          </a:p>
        </p:txBody>
      </p:sp>
      <p:sp>
        <p:nvSpPr>
          <p:cNvPr id="17411" name="正方形/長方形 4"/>
          <p:cNvSpPr>
            <a:spLocks noChangeArrowheads="1"/>
          </p:cNvSpPr>
          <p:nvPr/>
        </p:nvSpPr>
        <p:spPr bwMode="auto">
          <a:xfrm>
            <a:off x="515938" y="3443288"/>
            <a:ext cx="8134350" cy="2678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Previous colonic stent placement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Enteral ischemia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Suspected or impending perforation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Intra-abdominal abscess/perforation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Contra-indication for endoscopic procedure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Benign stricture</a:t>
            </a:r>
          </a:p>
          <a:p>
            <a:pPr marL="342900" indent="-342900">
              <a:buFont typeface="Wingdings" charset="0"/>
              <a:buChar char="Ø"/>
            </a:pPr>
            <a:r>
              <a:rPr lang="en-US" altLang="ja-JP" sz="2400"/>
              <a:t>Any use of the stent except outlined indication for 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Device and Procedure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8434" name="正方形/長方形 1"/>
          <p:cNvSpPr>
            <a:spLocks noChangeArrowheads="1"/>
          </p:cNvSpPr>
          <p:nvPr/>
        </p:nvSpPr>
        <p:spPr bwMode="auto">
          <a:xfrm>
            <a:off x="655638" y="1898650"/>
            <a:ext cx="83947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20000"/>
              </a:lnSpc>
              <a:buFont typeface="Wingdings" charset="0"/>
              <a:buChar char="Ø"/>
              <a:tabLst>
                <a:tab pos="723900" algn="l"/>
              </a:tabLst>
            </a:pPr>
            <a:r>
              <a:rPr lang="en-US" altLang="ja-JP" sz="2800" dirty="0" err="1">
                <a:latin typeface="Arial" charset="0"/>
                <a:cs typeface="Arial" charset="0"/>
              </a:rPr>
              <a:t>WallFlex</a:t>
            </a:r>
            <a:r>
              <a:rPr lang="en-US" altLang="ja-JP" sz="2800" dirty="0">
                <a:latin typeface="Arial" charset="0"/>
                <a:cs typeface="Arial" charset="0"/>
              </a:rPr>
              <a:t> Enteral Colonic Stent</a:t>
            </a:r>
            <a:r>
              <a:rPr lang="en-US" altLang="ja-JP" sz="2800" i="1" dirty="0">
                <a:latin typeface="Arial" charset="0"/>
                <a:cs typeface="Arial" charset="0"/>
              </a:rPr>
              <a:t> </a:t>
            </a:r>
            <a:r>
              <a:rPr lang="en-US" altLang="ja-JP" sz="2800" dirty="0">
                <a:latin typeface="Arial" charset="0"/>
                <a:cs typeface="Arial" charset="0"/>
              </a:rPr>
              <a:t>(</a:t>
            </a:r>
            <a:r>
              <a:rPr lang="en-US" altLang="ja-JP" sz="2800" i="1" dirty="0">
                <a:latin typeface="Arial" charset="0"/>
                <a:cs typeface="Arial" charset="0"/>
              </a:rPr>
              <a:t>Boston Scientific</a:t>
            </a:r>
            <a:r>
              <a:rPr lang="en-US" altLang="ja-JP" sz="2800" dirty="0">
                <a:latin typeface="Arial" charset="0"/>
                <a:cs typeface="Arial" charset="0"/>
              </a:rPr>
              <a:t>)</a:t>
            </a: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Uncovered type</a:t>
            </a: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Diameter	22 and </a:t>
            </a:r>
            <a:r>
              <a:rPr lang="en-US" altLang="ja-JP" sz="2800" dirty="0" smtClean="0">
                <a:latin typeface="Arial" charset="0"/>
                <a:cs typeface="Arial" charset="0"/>
              </a:rPr>
              <a:t>25mm</a:t>
            </a:r>
            <a:endParaRPr lang="en-US" altLang="ja-JP" sz="2800" dirty="0">
              <a:latin typeface="Arial" charset="0"/>
              <a:cs typeface="Arial" charset="0"/>
            </a:endParaRPr>
          </a:p>
          <a:p>
            <a:pPr lvl="1">
              <a:lnSpc>
                <a:spcPct val="120000"/>
              </a:lnSpc>
              <a:tabLst>
                <a:tab pos="723900" algn="l"/>
              </a:tabLst>
            </a:pPr>
            <a:r>
              <a:rPr lang="en-US" altLang="ja-JP" sz="2800" dirty="0">
                <a:latin typeface="Arial" charset="0"/>
                <a:cs typeface="Arial" charset="0"/>
              </a:rPr>
              <a:t>Length	6, 9, and 12cm</a:t>
            </a:r>
          </a:p>
        </p:txBody>
      </p:sp>
      <p:pic>
        <p:nvPicPr>
          <p:cNvPr id="8" name="Picture 2" descr="http://international.inside.bsci.com/intranetr30/marcom/endo/EShop/content/StentsDilation/Enteral_Stents/WallFlex%20colonic%20curve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0" t="14170" r="21019" b="15066"/>
          <a:stretch/>
        </p:blipFill>
        <p:spPr bwMode="auto">
          <a:xfrm>
            <a:off x="6548438" y="2709863"/>
            <a:ext cx="2303462" cy="15859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/>
        </p:spPr>
      </p:pic>
      <p:sp>
        <p:nvSpPr>
          <p:cNvPr id="18436" name="テキスト ボックス 2"/>
          <p:cNvSpPr txBox="1">
            <a:spLocks noChangeArrowheads="1"/>
          </p:cNvSpPr>
          <p:nvPr/>
        </p:nvSpPr>
        <p:spPr bwMode="auto">
          <a:xfrm>
            <a:off x="655638" y="4735513"/>
            <a:ext cx="7673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Font typeface="Wingdings" charset="0"/>
              <a:buChar char="Ø"/>
            </a:pPr>
            <a:r>
              <a:rPr lang="en-US" altLang="ja-JP" sz="2800">
                <a:latin typeface="Arial" charset="0"/>
                <a:cs typeface="Arial" charset="0"/>
              </a:rPr>
              <a:t>Under endoscopic and fluoroscopic guidance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Patient cohorts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63563" y="1858963"/>
            <a:ext cx="4760912" cy="13573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07" name="テキスト ボックス 2"/>
          <p:cNvSpPr txBox="1">
            <a:spLocks noChangeArrowheads="1"/>
          </p:cNvSpPr>
          <p:nvPr/>
        </p:nvSpPr>
        <p:spPr bwMode="auto">
          <a:xfrm>
            <a:off x="635000" y="2184400"/>
            <a:ext cx="467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N=517: Procedural Success Analysis </a:t>
            </a:r>
          </a:p>
          <a:p>
            <a:r>
              <a:rPr lang="en-US" altLang="ja-JP" sz="2000" b="1">
                <a:latin typeface="Arial" charset="0"/>
                <a:cs typeface="Arial" charset="0"/>
              </a:rPr>
              <a:t>		Enrolled Patients (ITT)</a:t>
            </a:r>
          </a:p>
        </p:txBody>
      </p:sp>
      <p:sp>
        <p:nvSpPr>
          <p:cNvPr id="4" name="下矢印 3"/>
          <p:cNvSpPr/>
          <p:nvPr/>
        </p:nvSpPr>
        <p:spPr>
          <a:xfrm>
            <a:off x="1174750" y="3525838"/>
            <a:ext cx="3390900" cy="963612"/>
          </a:xfrm>
          <a:prstGeom prst="downArrow">
            <a:avLst>
              <a:gd name="adj1" fmla="val 70425"/>
              <a:gd name="adj2" fmla="val 50684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Arial"/>
              <a:cs typeface="Arial"/>
            </a:endParaRPr>
          </a:p>
        </p:txBody>
      </p:sp>
      <p:sp>
        <p:nvSpPr>
          <p:cNvPr id="21509" name="テキスト ボックス 4"/>
          <p:cNvSpPr txBox="1">
            <a:spLocks noChangeArrowheads="1"/>
          </p:cNvSpPr>
          <p:nvPr/>
        </p:nvSpPr>
        <p:spPr bwMode="auto">
          <a:xfrm>
            <a:off x="2122488" y="3579813"/>
            <a:ext cx="1497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>
                <a:solidFill>
                  <a:schemeClr val="bg1"/>
                </a:solidFill>
                <a:latin typeface="Arial" charset="0"/>
                <a:cs typeface="Arial" charset="0"/>
              </a:rPr>
              <a:t>5  excluded</a:t>
            </a:r>
            <a:endParaRPr lang="ja-JP" altLang="en-US" sz="20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63563" y="4783138"/>
            <a:ext cx="4760912" cy="135731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11" name="テキスト ボックス 7"/>
          <p:cNvSpPr txBox="1">
            <a:spLocks noChangeArrowheads="1"/>
          </p:cNvSpPr>
          <p:nvPr/>
        </p:nvSpPr>
        <p:spPr bwMode="auto">
          <a:xfrm>
            <a:off x="635000" y="5260975"/>
            <a:ext cx="4689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N=512: Per-protocol Analysis Cohort</a:t>
            </a:r>
          </a:p>
        </p:txBody>
      </p:sp>
      <p:sp>
        <p:nvSpPr>
          <p:cNvPr id="6" name="四角形吹き出し 5"/>
          <p:cNvSpPr/>
          <p:nvPr/>
        </p:nvSpPr>
        <p:spPr>
          <a:xfrm flipV="1">
            <a:off x="5641975" y="3363913"/>
            <a:ext cx="3101975" cy="1014412"/>
          </a:xfrm>
          <a:prstGeom prst="wedgeRectCallout">
            <a:avLst>
              <a:gd name="adj1" fmla="val -94313"/>
              <a:gd name="adj2" fmla="val 13246"/>
            </a:avLst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Arial"/>
              <a:cs typeface="Arial"/>
            </a:endParaRPr>
          </a:p>
        </p:txBody>
      </p:sp>
      <p:sp>
        <p:nvSpPr>
          <p:cNvPr id="21513" name="テキスト ボックス 16"/>
          <p:cNvSpPr txBox="1">
            <a:spLocks noChangeArrowheads="1"/>
          </p:cNvSpPr>
          <p:nvPr/>
        </p:nvSpPr>
        <p:spPr bwMode="auto">
          <a:xfrm>
            <a:off x="5830888" y="3414713"/>
            <a:ext cx="27892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3 not enough stenosis</a:t>
            </a:r>
          </a:p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1 no evidence of stenosis</a:t>
            </a:r>
          </a:p>
          <a:p>
            <a:r>
              <a:rPr lang="en-US" altLang="ja-JP" sz="1800">
                <a:solidFill>
                  <a:schemeClr val="bg1"/>
                </a:solidFill>
                <a:latin typeface="Arial" charset="0"/>
                <a:cs typeface="Arial" charset="0"/>
              </a:rPr>
              <a:t>1 benign stricture</a:t>
            </a:r>
          </a:p>
        </p:txBody>
      </p:sp>
    </p:spTree>
    <p:extLst>
      <p:ext uri="{BB962C8B-B14F-4D97-AF65-F5344CB8AC3E}">
        <p14:creationId xmlns:p14="http://schemas.microsoft.com/office/powerpoint/2010/main" val="30913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 sz="5400">
                <a:latin typeface="Arial" charset="0"/>
                <a:ea typeface="ＭＳ Ｐゴシック" charset="0"/>
                <a:cs typeface="Arial" charset="0"/>
              </a:rPr>
              <a:t>Baseline characteristics 1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2122488" y="1647825"/>
            <a:ext cx="5145087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2122488" y="2049463"/>
            <a:ext cx="5145087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2122488" y="6203950"/>
            <a:ext cx="5145087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テキスト ボックス 7"/>
          <p:cNvSpPr txBox="1">
            <a:spLocks noChangeArrowheads="1"/>
          </p:cNvSpPr>
          <p:nvPr/>
        </p:nvSpPr>
        <p:spPr bwMode="auto">
          <a:xfrm>
            <a:off x="2105025" y="2087563"/>
            <a:ext cx="3392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Age, median(range), years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6" name="テキスト ボックス 8"/>
          <p:cNvSpPr txBox="1">
            <a:spLocks noChangeArrowheads="1"/>
          </p:cNvSpPr>
          <p:nvPr/>
        </p:nvSpPr>
        <p:spPr bwMode="auto">
          <a:xfrm>
            <a:off x="2105025" y="2460625"/>
            <a:ext cx="2551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Sex, male/female, n</a:t>
            </a:r>
            <a:endParaRPr lang="ja-JP" altLang="en-US" sz="2000" b="1" dirty="0">
              <a:latin typeface="Arial" charset="0"/>
              <a:cs typeface="Arial" charset="0"/>
            </a:endParaRPr>
          </a:p>
        </p:txBody>
      </p:sp>
      <p:sp>
        <p:nvSpPr>
          <p:cNvPr id="20487" name="テキスト ボックス 9"/>
          <p:cNvSpPr txBox="1">
            <a:spLocks noChangeArrowheads="1"/>
          </p:cNvSpPr>
          <p:nvPr/>
        </p:nvSpPr>
        <p:spPr bwMode="auto">
          <a:xfrm>
            <a:off x="2105025" y="2833688"/>
            <a:ext cx="3290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Symptoms of obstruction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8" name="テキスト ボックス 12"/>
          <p:cNvSpPr txBox="1">
            <a:spLocks noChangeArrowheads="1"/>
          </p:cNvSpPr>
          <p:nvPr/>
        </p:nvSpPr>
        <p:spPr bwMode="auto">
          <a:xfrm>
            <a:off x="2349500" y="3206750"/>
            <a:ext cx="2122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Constipation,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89" name="テキスト ボックス 13"/>
          <p:cNvSpPr txBox="1">
            <a:spLocks noChangeArrowheads="1"/>
          </p:cNvSpPr>
          <p:nvPr/>
        </p:nvSpPr>
        <p:spPr bwMode="auto">
          <a:xfrm>
            <a:off x="2349500" y="3579813"/>
            <a:ext cx="3533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Abdominal pain/ cramps,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0" name="テキスト ボックス 15"/>
          <p:cNvSpPr txBox="1">
            <a:spLocks noChangeArrowheads="1"/>
          </p:cNvSpPr>
          <p:nvPr/>
        </p:nvSpPr>
        <p:spPr bwMode="auto">
          <a:xfrm>
            <a:off x="5921375" y="1709738"/>
            <a:ext cx="947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N=512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1" name="テキスト ボックス 18"/>
          <p:cNvSpPr txBox="1">
            <a:spLocks noChangeArrowheads="1"/>
          </p:cNvSpPr>
          <p:nvPr/>
        </p:nvSpPr>
        <p:spPr bwMode="auto">
          <a:xfrm>
            <a:off x="2349500" y="3954463"/>
            <a:ext cx="1581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Bloating,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2" name="テキスト ボックス 19"/>
          <p:cNvSpPr txBox="1">
            <a:spLocks noChangeArrowheads="1"/>
          </p:cNvSpPr>
          <p:nvPr/>
        </p:nvSpPr>
        <p:spPr bwMode="auto">
          <a:xfrm>
            <a:off x="2349500" y="4327525"/>
            <a:ext cx="2687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Nausea/ Vomiting, %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3" name="テキスト ボックス 1"/>
          <p:cNvSpPr txBox="1">
            <a:spLocks noChangeArrowheads="1"/>
          </p:cNvSpPr>
          <p:nvPr/>
        </p:nvSpPr>
        <p:spPr bwMode="auto">
          <a:xfrm>
            <a:off x="5753100" y="2087563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72 (25-101)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4" name="テキスト ボックス 2"/>
          <p:cNvSpPr txBox="1">
            <a:spLocks noChangeArrowheads="1"/>
          </p:cNvSpPr>
          <p:nvPr/>
        </p:nvSpPr>
        <p:spPr bwMode="auto">
          <a:xfrm>
            <a:off x="5883275" y="2459038"/>
            <a:ext cx="1182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289/ 223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5" name="テキスト ボックス 21"/>
          <p:cNvSpPr txBox="1">
            <a:spLocks noChangeArrowheads="1"/>
          </p:cNvSpPr>
          <p:nvPr/>
        </p:nvSpPr>
        <p:spPr bwMode="auto">
          <a:xfrm>
            <a:off x="6037263" y="3206750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90.0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6" name="テキスト ボックス 22"/>
          <p:cNvSpPr txBox="1">
            <a:spLocks noChangeArrowheads="1"/>
          </p:cNvSpPr>
          <p:nvPr/>
        </p:nvSpPr>
        <p:spPr bwMode="auto">
          <a:xfrm>
            <a:off x="6037263" y="3579813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72.5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7" name="テキスト ボックス 23"/>
          <p:cNvSpPr txBox="1">
            <a:spLocks noChangeArrowheads="1"/>
          </p:cNvSpPr>
          <p:nvPr/>
        </p:nvSpPr>
        <p:spPr bwMode="auto">
          <a:xfrm>
            <a:off x="6037263" y="3954463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79.7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8" name="テキスト ボックス 25"/>
          <p:cNvSpPr txBox="1">
            <a:spLocks noChangeArrowheads="1"/>
          </p:cNvSpPr>
          <p:nvPr/>
        </p:nvSpPr>
        <p:spPr bwMode="auto">
          <a:xfrm>
            <a:off x="6037263" y="4327525"/>
            <a:ext cx="6842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47.1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499" name="テキスト ボックス 9"/>
          <p:cNvSpPr txBox="1">
            <a:spLocks noChangeArrowheads="1"/>
          </p:cNvSpPr>
          <p:nvPr/>
        </p:nvSpPr>
        <p:spPr bwMode="auto">
          <a:xfrm>
            <a:off x="2097088" y="4700588"/>
            <a:ext cx="26082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Performance Status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0" name="テキスト ボックス 9"/>
          <p:cNvSpPr txBox="1">
            <a:spLocks noChangeArrowheads="1"/>
          </p:cNvSpPr>
          <p:nvPr/>
        </p:nvSpPr>
        <p:spPr bwMode="auto">
          <a:xfrm>
            <a:off x="2105025" y="5446713"/>
            <a:ext cx="1096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CROSS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1" name="テキスト ボックス 20"/>
          <p:cNvSpPr txBox="1">
            <a:spLocks noChangeArrowheads="1"/>
          </p:cNvSpPr>
          <p:nvPr/>
        </p:nvSpPr>
        <p:spPr bwMode="auto">
          <a:xfrm>
            <a:off x="2349500" y="5073650"/>
            <a:ext cx="176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0/ 1/ 2/ 3/ 4, 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2" name="テキスト ボックス 20"/>
          <p:cNvSpPr txBox="1">
            <a:spLocks noChangeArrowheads="1"/>
          </p:cNvSpPr>
          <p:nvPr/>
        </p:nvSpPr>
        <p:spPr bwMode="auto">
          <a:xfrm>
            <a:off x="2349500" y="5819775"/>
            <a:ext cx="1766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0/ 1/ 2/ 3/ 4, n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3" name="テキスト ボックス 25"/>
          <p:cNvSpPr txBox="1">
            <a:spLocks noChangeArrowheads="1"/>
          </p:cNvSpPr>
          <p:nvPr/>
        </p:nvSpPr>
        <p:spPr bwMode="auto">
          <a:xfrm>
            <a:off x="4926013" y="5073650"/>
            <a:ext cx="2466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221/ 136/ 64/ 66/ 25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0504" name="テキスト ボックス 25"/>
          <p:cNvSpPr txBox="1">
            <a:spLocks noChangeArrowheads="1"/>
          </p:cNvSpPr>
          <p:nvPr/>
        </p:nvSpPr>
        <p:spPr bwMode="auto">
          <a:xfrm>
            <a:off x="4926013" y="5819775"/>
            <a:ext cx="2466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183/ 150/ 72/ 77/ 30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4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>
          <a:xfrm>
            <a:off x="457200" y="568325"/>
            <a:ext cx="8229600" cy="1143000"/>
          </a:xfrm>
        </p:spPr>
        <p:txBody>
          <a:bodyPr/>
          <a:lstStyle/>
          <a:p>
            <a:r>
              <a:rPr lang="en-US" altLang="ja-JP">
                <a:latin typeface="Arial" charset="0"/>
                <a:ea typeface="ＭＳ Ｐゴシック" charset="0"/>
                <a:cs typeface="Arial" charset="0"/>
              </a:rPr>
              <a:t>Technical success data</a:t>
            </a:r>
            <a:endParaRPr lang="ja-JP" altLang="en-US">
              <a:latin typeface="Arial" charset="0"/>
              <a:ea typeface="ＭＳ Ｐゴシック" charset="0"/>
              <a:cs typeface="Arial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2022475" y="2325688"/>
            <a:ext cx="5295900" cy="0"/>
          </a:xfrm>
          <a:prstGeom prst="line">
            <a:avLst/>
          </a:prstGeom>
          <a:ln w="19050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直線コネクタ 3"/>
          <p:cNvCxnSpPr/>
          <p:nvPr/>
        </p:nvCxnSpPr>
        <p:spPr>
          <a:xfrm>
            <a:off x="2022475" y="2894013"/>
            <a:ext cx="5295900" cy="0"/>
          </a:xfrm>
          <a:prstGeom prst="line">
            <a:avLst/>
          </a:prstGeom>
          <a:ln w="952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>
            <a:off x="2022475" y="5759450"/>
            <a:ext cx="5295900" cy="0"/>
          </a:xfrm>
          <a:prstGeom prst="line">
            <a:avLst/>
          </a:prstGeom>
          <a:ln w="19050" cmpd="sng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33" name="テキスト ボックス 7"/>
          <p:cNvSpPr txBox="1">
            <a:spLocks noChangeArrowheads="1"/>
          </p:cNvSpPr>
          <p:nvPr/>
        </p:nvSpPr>
        <p:spPr bwMode="auto">
          <a:xfrm>
            <a:off x="2005013" y="2954338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Yes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4" name="テキスト ボックス 8"/>
          <p:cNvSpPr txBox="1">
            <a:spLocks noChangeArrowheads="1"/>
          </p:cNvSpPr>
          <p:nvPr/>
        </p:nvSpPr>
        <p:spPr bwMode="auto">
          <a:xfrm>
            <a:off x="2005013" y="3419475"/>
            <a:ext cx="52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5" name="テキスト ボックス 12"/>
          <p:cNvSpPr txBox="1">
            <a:spLocks noChangeArrowheads="1"/>
          </p:cNvSpPr>
          <p:nvPr/>
        </p:nvSpPr>
        <p:spPr bwMode="auto">
          <a:xfrm>
            <a:off x="2249488" y="3884613"/>
            <a:ext cx="3762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Impossible to pass guidewire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6" name="テキスト ボックス 13"/>
          <p:cNvSpPr txBox="1">
            <a:spLocks noChangeArrowheads="1"/>
          </p:cNvSpPr>
          <p:nvPr/>
        </p:nvSpPr>
        <p:spPr bwMode="auto">
          <a:xfrm>
            <a:off x="2249488" y="4349750"/>
            <a:ext cx="3192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 by guidewire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7" name="テキスト ボックス 15"/>
          <p:cNvSpPr txBox="1">
            <a:spLocks noChangeArrowheads="1"/>
          </p:cNvSpPr>
          <p:nvPr/>
        </p:nvSpPr>
        <p:spPr bwMode="auto">
          <a:xfrm>
            <a:off x="6100763" y="2447925"/>
            <a:ext cx="1311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% (n/512)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8" name="テキスト ボックス 18"/>
          <p:cNvSpPr txBox="1">
            <a:spLocks noChangeArrowheads="1"/>
          </p:cNvSpPr>
          <p:nvPr/>
        </p:nvSpPr>
        <p:spPr bwMode="auto">
          <a:xfrm>
            <a:off x="2249488" y="4814888"/>
            <a:ext cx="3775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Perforation by ERCP catheter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39" name="テキスト ボックス 19"/>
          <p:cNvSpPr txBox="1">
            <a:spLocks noChangeArrowheads="1"/>
          </p:cNvSpPr>
          <p:nvPr/>
        </p:nvSpPr>
        <p:spPr bwMode="auto">
          <a:xfrm>
            <a:off x="2249488" y="5280025"/>
            <a:ext cx="3776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Not accessible by endoscope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0" name="テキスト ボックス 18"/>
          <p:cNvSpPr txBox="1">
            <a:spLocks noChangeArrowheads="1"/>
          </p:cNvSpPr>
          <p:nvPr/>
        </p:nvSpPr>
        <p:spPr bwMode="auto">
          <a:xfrm>
            <a:off x="6064250" y="2954338"/>
            <a:ext cx="135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97.9 (501)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1" name="テキスト ボックス 19"/>
          <p:cNvSpPr txBox="1">
            <a:spLocks noChangeArrowheads="1"/>
          </p:cNvSpPr>
          <p:nvPr/>
        </p:nvSpPr>
        <p:spPr bwMode="auto">
          <a:xfrm>
            <a:off x="6186488" y="3419475"/>
            <a:ext cx="1054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2.1 (11)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2" name="テキスト ボックス 20"/>
          <p:cNvSpPr txBox="1">
            <a:spLocks noChangeArrowheads="1"/>
          </p:cNvSpPr>
          <p:nvPr/>
        </p:nvSpPr>
        <p:spPr bwMode="auto">
          <a:xfrm>
            <a:off x="6192838" y="3884613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1.4 (7)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3" name="テキスト ボックス 21"/>
          <p:cNvSpPr txBox="1">
            <a:spLocks noChangeArrowheads="1"/>
          </p:cNvSpPr>
          <p:nvPr/>
        </p:nvSpPr>
        <p:spPr bwMode="auto">
          <a:xfrm>
            <a:off x="6192838" y="4349750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0.4 (2)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4" name="テキスト ボックス 22"/>
          <p:cNvSpPr txBox="1">
            <a:spLocks noChangeArrowheads="1"/>
          </p:cNvSpPr>
          <p:nvPr/>
        </p:nvSpPr>
        <p:spPr bwMode="auto">
          <a:xfrm>
            <a:off x="6192838" y="4814888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  <p:sp>
        <p:nvSpPr>
          <p:cNvPr id="22545" name="テキスト ボックス 23"/>
          <p:cNvSpPr txBox="1">
            <a:spLocks noChangeArrowheads="1"/>
          </p:cNvSpPr>
          <p:nvPr/>
        </p:nvSpPr>
        <p:spPr bwMode="auto">
          <a:xfrm>
            <a:off x="6192838" y="5280025"/>
            <a:ext cx="925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altLang="ja-JP" sz="2000" b="1">
                <a:latin typeface="Arial" charset="0"/>
                <a:cs typeface="Arial" charset="0"/>
              </a:rPr>
              <a:t>0.2 (1)</a:t>
            </a:r>
            <a:endParaRPr lang="ja-JP" altLang="en-US" sz="2000" b="1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トワイライト">
  <a:themeElements>
    <a:clrScheme name="トワイライト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トワイラ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11490</TotalTime>
  <Words>513</Words>
  <Application>Microsoft Office PowerPoint</Application>
  <PresentationFormat>画面に合わせる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Arial</vt:lpstr>
      <vt:lpstr>Calibri</vt:lpstr>
      <vt:lpstr>Times New Roman</vt:lpstr>
      <vt:lpstr>Wingdings</vt:lpstr>
      <vt:lpstr>トワイライト</vt:lpstr>
      <vt:lpstr>Short-term outcome of Colonic Stent (WallFlex) prospective feasibility study </vt:lpstr>
      <vt:lpstr>Conflicts of Interest</vt:lpstr>
      <vt:lpstr>Background and Aims</vt:lpstr>
      <vt:lpstr>Short term outcome  within 7 days</vt:lpstr>
      <vt:lpstr>Inclusion/ Exclusion criteria</vt:lpstr>
      <vt:lpstr>Device and Procedure</vt:lpstr>
      <vt:lpstr>Patient cohorts</vt:lpstr>
      <vt:lpstr>Baseline characteristics 1</vt:lpstr>
      <vt:lpstr>Technical success data</vt:lpstr>
      <vt:lpstr>Clinical success data</vt:lpstr>
      <vt:lpstr>Safety profile within 7days</vt:lpstr>
      <vt:lpstr>Summary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日本消化器病学会 ＣＯ Ｉ 開示</dc:title>
  <dc:creator>山田 智則</dc:creator>
  <cp:lastModifiedBy>ysaida</cp:lastModifiedBy>
  <cp:revision>261</cp:revision>
  <dcterms:created xsi:type="dcterms:W3CDTF">2013-12-08T00:59:14Z</dcterms:created>
  <dcterms:modified xsi:type="dcterms:W3CDTF">2014-05-17T19:49:19Z</dcterms:modified>
</cp:coreProperties>
</file>