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15.xml" ContentType="application/vnd.openxmlformats-officedocument.presentationml.notesSlide+xml"/>
  <Override PartName="/ppt/charts/chart10.xml" ContentType="application/vnd.openxmlformats-officedocument.drawingml.chart+xml"/>
  <Override PartName="/ppt/notesSlides/notesSlide16.xml" ContentType="application/vnd.openxmlformats-officedocument.presentationml.notesSlide+xml"/>
  <Override PartName="/ppt/charts/chart11.xml" ContentType="application/vnd.openxmlformats-officedocument.drawingml.chart+xml"/>
  <Override PartName="/ppt/notesSlides/notesSlide17.xml" ContentType="application/vnd.openxmlformats-officedocument.presentationml.notesSlide+xml"/>
  <Override PartName="/ppt/charts/chart12.xml" ContentType="application/vnd.openxmlformats-officedocument.drawingml.chart+xml"/>
  <Override PartName="/ppt/notesSlides/notesSlide18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9.xml" ContentType="application/vnd.openxmlformats-officedocument.presentationml.notesSlide+xml"/>
  <Override PartName="/ppt/charts/chart15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2" r:id="rId2"/>
    <p:sldMasterId id="2147483714" r:id="rId3"/>
    <p:sldMasterId id="2147483724" r:id="rId4"/>
  </p:sldMasterIdLst>
  <p:notesMasterIdLst>
    <p:notesMasterId r:id="rId26"/>
  </p:notesMasterIdLst>
  <p:sldIdLst>
    <p:sldId id="282" r:id="rId5"/>
    <p:sldId id="284" r:id="rId6"/>
    <p:sldId id="290" r:id="rId7"/>
    <p:sldId id="289" r:id="rId8"/>
    <p:sldId id="293" r:id="rId9"/>
    <p:sldId id="296" r:id="rId10"/>
    <p:sldId id="299" r:id="rId11"/>
    <p:sldId id="300" r:id="rId12"/>
    <p:sldId id="302" r:id="rId13"/>
    <p:sldId id="303" r:id="rId14"/>
    <p:sldId id="305" r:id="rId15"/>
    <p:sldId id="306" r:id="rId16"/>
    <p:sldId id="307" r:id="rId17"/>
    <p:sldId id="311" r:id="rId18"/>
    <p:sldId id="313" r:id="rId19"/>
    <p:sldId id="312" r:id="rId20"/>
    <p:sldId id="304" r:id="rId21"/>
    <p:sldId id="310" r:id="rId22"/>
    <p:sldId id="308" r:id="rId23"/>
    <p:sldId id="288" r:id="rId24"/>
    <p:sldId id="287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07" autoAdjust="0"/>
    <p:restoredTop sz="88808" autoAdjust="0"/>
  </p:normalViewPr>
  <p:slideViewPr>
    <p:cSldViewPr>
      <p:cViewPr>
        <p:scale>
          <a:sx n="84" d="100"/>
          <a:sy n="84" d="100"/>
        </p:scale>
        <p:origin x="-108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施設数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６名</c:v>
                </c:pt>
                <c:pt idx="1">
                  <c:v>５名</c:v>
                </c:pt>
                <c:pt idx="2">
                  <c:v>４名</c:v>
                </c:pt>
                <c:pt idx="3">
                  <c:v>３名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70624"/>
        <c:axId val="76572160"/>
      </c:barChart>
      <c:catAx>
        <c:axId val="76570624"/>
        <c:scaling>
          <c:orientation val="minMax"/>
        </c:scaling>
        <c:delete val="0"/>
        <c:axPos val="b"/>
        <c:majorTickMark val="out"/>
        <c:minorTickMark val="none"/>
        <c:tickLblPos val="nextTo"/>
        <c:crossAx val="76572160"/>
        <c:crosses val="autoZero"/>
        <c:auto val="1"/>
        <c:lblAlgn val="ctr"/>
        <c:lblOffset val="100"/>
        <c:noMultiLvlLbl val="0"/>
      </c:catAx>
      <c:valAx>
        <c:axId val="76572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570624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>
          <a:solidFill>
            <a:srgbClr val="FFFF00"/>
          </a:solidFill>
        </a:defRPr>
      </a:pPr>
      <a:endParaRPr lang="ja-JP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施設数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Jagwire</c:v>
                </c:pt>
                <c:pt idx="1">
                  <c:v>Radifocus</c:v>
                </c:pt>
                <c:pt idx="2">
                  <c:v>Revowave</c:v>
                </c:pt>
                <c:pt idx="3">
                  <c:v>その他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752768"/>
        <c:axId val="78758656"/>
      </c:barChart>
      <c:catAx>
        <c:axId val="78752768"/>
        <c:scaling>
          <c:orientation val="minMax"/>
        </c:scaling>
        <c:delete val="0"/>
        <c:axPos val="b"/>
        <c:majorTickMark val="out"/>
        <c:minorTickMark val="none"/>
        <c:tickLblPos val="nextTo"/>
        <c:crossAx val="78758656"/>
        <c:crosses val="autoZero"/>
        <c:auto val="1"/>
        <c:lblAlgn val="ctr"/>
        <c:lblOffset val="100"/>
        <c:noMultiLvlLbl val="0"/>
      </c:catAx>
      <c:valAx>
        <c:axId val="78758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752768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>
          <a:solidFill>
            <a:srgbClr val="FFFF00"/>
          </a:solidFill>
        </a:defRPr>
      </a:pPr>
      <a:endParaRPr lang="ja-JP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施設数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0.035inch</c:v>
                </c:pt>
                <c:pt idx="1">
                  <c:v>0.025inch</c:v>
                </c:pt>
                <c:pt idx="2">
                  <c:v>その他のサイズ</c:v>
                </c:pt>
                <c:pt idx="3">
                  <c:v>明記されず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</c:v>
                </c:pt>
                <c:pt idx="1">
                  <c:v>2</c:v>
                </c:pt>
                <c:pt idx="2">
                  <c:v>1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53600"/>
        <c:axId val="85355136"/>
      </c:barChart>
      <c:catAx>
        <c:axId val="85353600"/>
        <c:scaling>
          <c:orientation val="minMax"/>
        </c:scaling>
        <c:delete val="0"/>
        <c:axPos val="b"/>
        <c:majorTickMark val="out"/>
        <c:minorTickMark val="none"/>
        <c:tickLblPos val="nextTo"/>
        <c:crossAx val="85355136"/>
        <c:crosses val="autoZero"/>
        <c:auto val="1"/>
        <c:lblAlgn val="ctr"/>
        <c:lblOffset val="100"/>
        <c:noMultiLvlLbl val="0"/>
      </c:catAx>
      <c:valAx>
        <c:axId val="85355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353600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>
          <a:solidFill>
            <a:srgbClr val="FFFF00"/>
          </a:solidFill>
        </a:defRPr>
      </a:pPr>
      <a:endParaRPr lang="ja-JP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施設数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ＣＳ</c:v>
                </c:pt>
                <c:pt idx="1">
                  <c:v>注腸</c:v>
                </c:pt>
                <c:pt idx="2">
                  <c:v>CT-colonography</c:v>
                </c:pt>
                <c:pt idx="3">
                  <c:v>施行せず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</c:v>
                </c:pt>
                <c:pt idx="1">
                  <c:v>8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71136"/>
        <c:axId val="95113216"/>
      </c:barChart>
      <c:catAx>
        <c:axId val="85371136"/>
        <c:scaling>
          <c:orientation val="minMax"/>
        </c:scaling>
        <c:delete val="0"/>
        <c:axPos val="b"/>
        <c:majorTickMark val="out"/>
        <c:minorTickMark val="none"/>
        <c:tickLblPos val="nextTo"/>
        <c:crossAx val="95113216"/>
        <c:crosses val="autoZero"/>
        <c:auto val="1"/>
        <c:lblAlgn val="ctr"/>
        <c:lblOffset val="100"/>
        <c:noMultiLvlLbl val="0"/>
      </c:catAx>
      <c:valAx>
        <c:axId val="95113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371136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>
          <a:solidFill>
            <a:srgbClr val="FFFF00"/>
          </a:solidFill>
        </a:defRPr>
      </a:pPr>
      <a:endParaRPr lang="ja-JP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施設数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260AI</c:v>
                </c:pt>
                <c:pt idx="1">
                  <c:v>260AZI</c:v>
                </c:pt>
                <c:pt idx="2">
                  <c:v>PQ260</c:v>
                </c:pt>
                <c:pt idx="3">
                  <c:v>PQ260L</c:v>
                </c:pt>
                <c:pt idx="4">
                  <c:v>上部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568640"/>
        <c:axId val="95570176"/>
      </c:barChart>
      <c:catAx>
        <c:axId val="95568640"/>
        <c:scaling>
          <c:orientation val="minMax"/>
        </c:scaling>
        <c:delete val="0"/>
        <c:axPos val="b"/>
        <c:majorTickMark val="out"/>
        <c:minorTickMark val="none"/>
        <c:tickLblPos val="nextTo"/>
        <c:crossAx val="95570176"/>
        <c:crosses val="autoZero"/>
        <c:auto val="1"/>
        <c:lblAlgn val="ctr"/>
        <c:lblOffset val="100"/>
        <c:noMultiLvlLbl val="0"/>
      </c:catAx>
      <c:valAx>
        <c:axId val="95570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568640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>
          <a:solidFill>
            <a:srgbClr val="FFFF00"/>
          </a:solidFill>
        </a:defRPr>
      </a:pPr>
      <a:endParaRPr lang="ja-JP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施設数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Sheet1!$A$2:$A$5</c:f>
              <c:numCache>
                <c:formatCode>0%</c:formatCode>
                <c:ptCount val="4"/>
                <c:pt idx="0">
                  <c:v>1</c:v>
                </c:pt>
                <c:pt idx="1">
                  <c:v>0.8</c:v>
                </c:pt>
                <c:pt idx="2">
                  <c:v>0.6</c:v>
                </c:pt>
                <c:pt idx="3">
                  <c:v>0.3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598464"/>
        <c:axId val="95600000"/>
      </c:barChart>
      <c:catAx>
        <c:axId val="95598464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95600000"/>
        <c:crosses val="autoZero"/>
        <c:auto val="1"/>
        <c:lblAlgn val="ctr"/>
        <c:lblOffset val="100"/>
        <c:noMultiLvlLbl val="0"/>
      </c:catAx>
      <c:valAx>
        <c:axId val="95600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598464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rgbClr val="FFFF00"/>
          </a:solidFill>
        </a:defRPr>
      </a:pPr>
      <a:endParaRPr lang="ja-JP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施設数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ニフレック/ムーベン</c:v>
                </c:pt>
                <c:pt idx="1">
                  <c:v>マグコロールＰ</c:v>
                </c:pt>
                <c:pt idx="2">
                  <c:v>ラキソベロン</c:v>
                </c:pt>
                <c:pt idx="3">
                  <c:v>施行せず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7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958528"/>
        <c:axId val="95960064"/>
      </c:barChart>
      <c:catAx>
        <c:axId val="95958528"/>
        <c:scaling>
          <c:orientation val="minMax"/>
        </c:scaling>
        <c:delete val="0"/>
        <c:axPos val="b"/>
        <c:majorTickMark val="out"/>
        <c:minorTickMark val="none"/>
        <c:tickLblPos val="nextTo"/>
        <c:crossAx val="95960064"/>
        <c:crosses val="autoZero"/>
        <c:auto val="1"/>
        <c:lblAlgn val="ctr"/>
        <c:lblOffset val="100"/>
        <c:noMultiLvlLbl val="0"/>
      </c:catAx>
      <c:valAx>
        <c:axId val="95960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958528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>
          <a:solidFill>
            <a:srgbClr val="FFFF00"/>
          </a:solidFill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施設数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５名</c:v>
                </c:pt>
                <c:pt idx="1">
                  <c:v>４名</c:v>
                </c:pt>
                <c:pt idx="2">
                  <c:v>３名</c:v>
                </c:pt>
                <c:pt idx="3">
                  <c:v>２名</c:v>
                </c:pt>
                <c:pt idx="4">
                  <c:v>１名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10</c:v>
                </c:pt>
                <c:pt idx="3">
                  <c:v>7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24608"/>
        <c:axId val="77934592"/>
      </c:barChart>
      <c:catAx>
        <c:axId val="77924608"/>
        <c:scaling>
          <c:orientation val="minMax"/>
        </c:scaling>
        <c:delete val="0"/>
        <c:axPos val="b"/>
        <c:majorTickMark val="out"/>
        <c:minorTickMark val="none"/>
        <c:tickLblPos val="nextTo"/>
        <c:crossAx val="77934592"/>
        <c:crosses val="autoZero"/>
        <c:auto val="1"/>
        <c:lblAlgn val="ctr"/>
        <c:lblOffset val="100"/>
        <c:noMultiLvlLbl val="0"/>
      </c:catAx>
      <c:valAx>
        <c:axId val="77934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24608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>
          <a:solidFill>
            <a:srgbClr val="FFFF00"/>
          </a:solidFill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施設数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CF-H260AI</c:v>
                </c:pt>
                <c:pt idx="1">
                  <c:v>CF-Q240I</c:v>
                </c:pt>
                <c:pt idx="2">
                  <c:v>EC590WM3</c:v>
                </c:pt>
                <c:pt idx="3">
                  <c:v>EC590ZW3/M</c:v>
                </c:pt>
                <c:pt idx="4">
                  <c:v>その他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4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72224"/>
        <c:axId val="77973760"/>
      </c:barChart>
      <c:catAx>
        <c:axId val="77972224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3760"/>
        <c:crosses val="autoZero"/>
        <c:auto val="1"/>
        <c:lblAlgn val="ctr"/>
        <c:lblOffset val="100"/>
        <c:noMultiLvlLbl val="0"/>
      </c:catAx>
      <c:valAx>
        <c:axId val="77973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72224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>
          <a:solidFill>
            <a:srgbClr val="FFFF00"/>
          </a:solidFill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施設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ほぼ100%</c:v>
                </c:pt>
                <c:pt idx="1">
                  <c:v>80～90%</c:v>
                </c:pt>
                <c:pt idx="2">
                  <c:v>60～70%</c:v>
                </c:pt>
                <c:pt idx="3">
                  <c:v>それ以外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ln w="25400">
          <a:solidFill>
            <a:schemeClr val="bg1"/>
          </a:solidFill>
        </a:ln>
      </c:spPr>
    </c:legend>
    <c:plotVisOnly val="1"/>
    <c:dispBlanksAs val="gap"/>
    <c:showDLblsOverMax val="0"/>
  </c:chart>
  <c:spPr>
    <a:noFill/>
    <a:ln w="9525" cmpd="sng">
      <a:noFill/>
    </a:ln>
  </c:spPr>
  <c:txPr>
    <a:bodyPr/>
    <a:lstStyle/>
    <a:p>
      <a:pPr>
        <a:defRPr sz="1800" b="1">
          <a:solidFill>
            <a:srgbClr val="FFFF00"/>
          </a:solidFill>
        </a:defRPr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施設数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変更しない</c:v>
                </c:pt>
                <c:pt idx="1">
                  <c:v>10%</c:v>
                </c:pt>
                <c:pt idx="2">
                  <c:v>20～40%</c:v>
                </c:pt>
                <c:pt idx="3">
                  <c:v>50%以上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105216"/>
        <c:axId val="78111104"/>
      </c:barChart>
      <c:catAx>
        <c:axId val="78105216"/>
        <c:scaling>
          <c:orientation val="minMax"/>
        </c:scaling>
        <c:delete val="0"/>
        <c:axPos val="b"/>
        <c:majorTickMark val="out"/>
        <c:minorTickMark val="none"/>
        <c:tickLblPos val="nextTo"/>
        <c:crossAx val="78111104"/>
        <c:crosses val="autoZero"/>
        <c:auto val="1"/>
        <c:lblAlgn val="ctr"/>
        <c:lblOffset val="100"/>
        <c:noMultiLvlLbl val="0"/>
      </c:catAx>
      <c:valAx>
        <c:axId val="78111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105216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>
          <a:solidFill>
            <a:srgbClr val="FFFF00"/>
          </a:solidFill>
        </a:defRPr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施設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TTS法</c:v>
                </c:pt>
                <c:pt idx="1">
                  <c:v>OTW法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ln w="25400">
          <a:solidFill>
            <a:schemeClr val="bg1"/>
          </a:solidFill>
        </a:ln>
      </c:spPr>
    </c:legend>
    <c:plotVisOnly val="1"/>
    <c:dispBlanksAs val="gap"/>
    <c:showDLblsOverMax val="0"/>
  </c:chart>
  <c:spPr>
    <a:noFill/>
  </c:spPr>
  <c:txPr>
    <a:bodyPr/>
    <a:lstStyle/>
    <a:p>
      <a:pPr>
        <a:defRPr sz="1800" b="1">
          <a:solidFill>
            <a:srgbClr val="FFFF00"/>
          </a:solidFill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施設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CO２送気使用</c:v>
                </c:pt>
                <c:pt idx="1">
                  <c:v>CO２送気無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233170506464473"/>
          <c:y val="0.48213562505924151"/>
          <c:w val="0.21828557888597258"/>
          <c:h val="0.14540242595885119"/>
        </c:manualLayout>
      </c:layout>
      <c:overlay val="0"/>
      <c:spPr>
        <a:ln w="25400">
          <a:solidFill>
            <a:schemeClr val="bg1"/>
          </a:solidFill>
        </a:ln>
      </c:spPr>
    </c:legend>
    <c:plotVisOnly val="1"/>
    <c:dispBlanksAs val="gap"/>
    <c:showDLblsOverMax val="0"/>
  </c:chart>
  <c:spPr>
    <a:noFill/>
  </c:spPr>
  <c:txPr>
    <a:bodyPr/>
    <a:lstStyle/>
    <a:p>
      <a:pPr>
        <a:defRPr sz="1800" b="1">
          <a:solidFill>
            <a:srgbClr val="FFFF00"/>
          </a:solidFill>
        </a:defRPr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施設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ガイドワイヤー挿入前</c:v>
                </c:pt>
                <c:pt idx="1">
                  <c:v>ガイドワイヤー挿入後</c:v>
                </c:pt>
                <c:pt idx="2">
                  <c:v>両方</c:v>
                </c:pt>
                <c:pt idx="3">
                  <c:v>しない</c:v>
                </c:pt>
                <c:pt idx="4">
                  <c:v>その他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9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233170506464473"/>
          <c:y val="0.21275648961337068"/>
          <c:w val="0.21828557888597258"/>
          <c:h val="0.70099689281595978"/>
        </c:manualLayout>
      </c:layout>
      <c:overlay val="0"/>
      <c:spPr>
        <a:ln w="25400">
          <a:solidFill>
            <a:schemeClr val="bg1"/>
          </a:solidFill>
        </a:ln>
      </c:spPr>
    </c:legend>
    <c:plotVisOnly val="1"/>
    <c:dispBlanksAs val="gap"/>
    <c:showDLblsOverMax val="0"/>
  </c:chart>
  <c:spPr>
    <a:noFill/>
  </c:spPr>
  <c:txPr>
    <a:bodyPr/>
    <a:lstStyle/>
    <a:p>
      <a:pPr>
        <a:defRPr sz="1800" b="1">
          <a:solidFill>
            <a:srgbClr val="FFFF00"/>
          </a:solidFill>
        </a:defRPr>
      </a:pPr>
      <a:endParaRPr lang="ja-JP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施設数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Tandem XL</c:v>
                </c:pt>
                <c:pt idx="1">
                  <c:v>MTW　ERCP catheter</c:v>
                </c:pt>
                <c:pt idx="2">
                  <c:v>その他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496128"/>
        <c:axId val="78497664"/>
      </c:barChart>
      <c:catAx>
        <c:axId val="78496128"/>
        <c:scaling>
          <c:orientation val="minMax"/>
        </c:scaling>
        <c:delete val="0"/>
        <c:axPos val="b"/>
        <c:majorTickMark val="out"/>
        <c:minorTickMark val="none"/>
        <c:tickLblPos val="nextTo"/>
        <c:crossAx val="78497664"/>
        <c:crosses val="autoZero"/>
        <c:auto val="1"/>
        <c:lblAlgn val="ctr"/>
        <c:lblOffset val="100"/>
        <c:noMultiLvlLbl val="0"/>
      </c:catAx>
      <c:valAx>
        <c:axId val="78497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496128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>
          <a:solidFill>
            <a:srgbClr val="FFFF00"/>
          </a:solidFill>
        </a:defRPr>
      </a:pPr>
      <a:endParaRPr lang="ja-JP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0.17625</cdr:x>
      <cdr:y>0.48362</cdr:y>
    </cdr:from>
    <cdr:to>
      <cdr:x>0.36875</cdr:x>
      <cdr:y>0.56522</cdr:y>
    </cdr:to>
    <cdr:sp macro="" textlink="">
      <cdr:nvSpPr>
        <cdr:cNvPr id="2" name="テキスト ボックス 5"/>
        <cdr:cNvSpPr txBox="1"/>
      </cdr:nvSpPr>
      <cdr:spPr>
        <a:xfrm xmlns:a="http://schemas.openxmlformats.org/drawingml/2006/main">
          <a:off x="1450504" y="2188840"/>
          <a:ext cx="158417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b="1" dirty="0">
              <a:solidFill>
                <a:srgbClr val="FFFF00"/>
              </a:solidFill>
            </a:rPr>
            <a:t>９</a:t>
          </a:r>
          <a:r>
            <a:rPr kumimoji="1" lang="ja-JP" altLang="en-US" b="1" dirty="0" smtClean="0">
              <a:solidFill>
                <a:srgbClr val="FFFF00"/>
              </a:solidFill>
            </a:rPr>
            <a:t>施設</a:t>
          </a:r>
          <a:endParaRPr kumimoji="1" lang="ja-JP" altLang="en-US" b="1" dirty="0">
            <a:solidFill>
              <a:srgbClr val="FFFF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A4A54-92E1-45FF-8D99-AC9C82C79440}" type="datetimeFigureOut">
              <a:rPr kumimoji="1" lang="ja-JP" altLang="en-US" smtClean="0"/>
              <a:t>2014/5/22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7C3BE-BB1C-4EAD-9584-F77730AF7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313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8D0E93-F9F4-48AB-9809-E876FC9F0458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ja-JP" smtClean="0">
              <a:solidFill>
                <a:prstClr val="black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受付番号 ：</a:t>
            </a:r>
            <a:r>
              <a:rPr lang="en-US" altLang="ja-JP" dirty="0" smtClean="0">
                <a:solidFill>
                  <a:schemeClr val="tx1"/>
                </a:solidFill>
              </a:rPr>
              <a:t>10038</a:t>
            </a: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演題番号：</a:t>
            </a:r>
            <a:r>
              <a:rPr lang="en-US" altLang="ja-JP" dirty="0" smtClean="0">
                <a:solidFill>
                  <a:schemeClr val="tx1"/>
                </a:solidFill>
              </a:rPr>
              <a:t>PD5-11</a:t>
            </a: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演題名：非ステロイド系消炎鎮痛剤起因性小腸粘膜傷害の病態と、健常ボランティア</a:t>
            </a: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における臨床試験についての検討</a:t>
            </a: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セッション名：パネルディスカッション </a:t>
            </a:r>
            <a:r>
              <a:rPr lang="en-US" altLang="ja-JP" dirty="0" smtClean="0">
                <a:solidFill>
                  <a:schemeClr val="tx1"/>
                </a:solidFill>
              </a:rPr>
              <a:t>5</a:t>
            </a: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セッションタイトル：薬剤起因性下部消化管粘膜傷害</a:t>
            </a:r>
            <a:r>
              <a:rPr lang="en-US" altLang="ja-JP" dirty="0" smtClean="0">
                <a:solidFill>
                  <a:schemeClr val="tx1"/>
                </a:solidFill>
              </a:rPr>
              <a:t>―</a:t>
            </a:r>
            <a:r>
              <a:rPr lang="ja-JP" altLang="en-US" dirty="0" smtClean="0">
                <a:solidFill>
                  <a:schemeClr val="tx1"/>
                </a:solidFill>
              </a:rPr>
              <a:t>基礎と臨床の</a:t>
            </a:r>
            <a:r>
              <a:rPr lang="en-US" altLang="ja-JP" dirty="0" smtClean="0">
                <a:solidFill>
                  <a:schemeClr val="tx1"/>
                </a:solidFill>
              </a:rPr>
              <a:t>Update-</a:t>
            </a: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日時：</a:t>
            </a:r>
            <a:r>
              <a:rPr lang="en-US" altLang="ja-JP" dirty="0" smtClean="0">
                <a:solidFill>
                  <a:schemeClr val="tx1"/>
                </a:solidFill>
              </a:rPr>
              <a:t>2014</a:t>
            </a:r>
            <a:r>
              <a:rPr lang="ja-JP" altLang="en-US" dirty="0" smtClean="0">
                <a:solidFill>
                  <a:schemeClr val="tx1"/>
                </a:solidFill>
              </a:rPr>
              <a:t>年</a:t>
            </a:r>
            <a:r>
              <a:rPr lang="en-US" altLang="ja-JP" dirty="0" smtClean="0">
                <a:solidFill>
                  <a:schemeClr val="tx1"/>
                </a:solidFill>
              </a:rPr>
              <a:t>4</a:t>
            </a:r>
            <a:r>
              <a:rPr lang="ja-JP" altLang="en-US" dirty="0" smtClean="0">
                <a:solidFill>
                  <a:schemeClr val="tx1"/>
                </a:solidFill>
              </a:rPr>
              <a:t>月</a:t>
            </a:r>
            <a:r>
              <a:rPr lang="en-US" altLang="ja-JP" dirty="0" smtClean="0">
                <a:solidFill>
                  <a:schemeClr val="tx1"/>
                </a:solidFill>
              </a:rPr>
              <a:t>24</a:t>
            </a:r>
            <a:r>
              <a:rPr lang="ja-JP" altLang="en-US" dirty="0" smtClean="0">
                <a:solidFill>
                  <a:schemeClr val="tx1"/>
                </a:solidFill>
              </a:rPr>
              <a:t>日（木） </a:t>
            </a:r>
            <a:r>
              <a:rPr lang="en-US" altLang="ja-JP" dirty="0" smtClean="0">
                <a:solidFill>
                  <a:schemeClr val="tx1"/>
                </a:solidFill>
              </a:rPr>
              <a:t>8:30</a:t>
            </a:r>
            <a:r>
              <a:rPr lang="ja-JP" altLang="en-US" dirty="0" smtClean="0">
                <a:solidFill>
                  <a:schemeClr val="tx1"/>
                </a:solidFill>
              </a:rPr>
              <a:t>～</a:t>
            </a:r>
            <a:r>
              <a:rPr lang="en-US" altLang="ja-JP" dirty="0" smtClean="0">
                <a:solidFill>
                  <a:schemeClr val="tx1"/>
                </a:solidFill>
              </a:rPr>
              <a:t>11:00</a:t>
            </a: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会場：第</a:t>
            </a:r>
            <a:r>
              <a:rPr lang="en-US" altLang="ja-JP" dirty="0" smtClean="0">
                <a:solidFill>
                  <a:schemeClr val="tx1"/>
                </a:solidFill>
              </a:rPr>
              <a:t>6</a:t>
            </a:r>
            <a:r>
              <a:rPr lang="ja-JP" altLang="en-US" dirty="0" smtClean="0">
                <a:solidFill>
                  <a:schemeClr val="tx1"/>
                </a:solidFill>
              </a:rPr>
              <a:t>会場 （東京国際フォーラム </a:t>
            </a:r>
            <a:r>
              <a:rPr lang="en-US" altLang="ja-JP" dirty="0" smtClean="0">
                <a:solidFill>
                  <a:schemeClr val="tx1"/>
                </a:solidFill>
              </a:rPr>
              <a:t>B</a:t>
            </a:r>
            <a:r>
              <a:rPr lang="ja-JP" altLang="en-US" dirty="0" smtClean="0">
                <a:solidFill>
                  <a:schemeClr val="tx1"/>
                </a:solidFill>
              </a:rPr>
              <a:t>ブロック </a:t>
            </a:r>
            <a:r>
              <a:rPr lang="en-US" altLang="ja-JP" dirty="0" smtClean="0">
                <a:solidFill>
                  <a:schemeClr val="tx1"/>
                </a:solidFill>
              </a:rPr>
              <a:t>5</a:t>
            </a:r>
            <a:r>
              <a:rPr lang="ja-JP" altLang="en-US" dirty="0" smtClean="0">
                <a:solidFill>
                  <a:schemeClr val="tx1"/>
                </a:solidFill>
              </a:rPr>
              <a:t>階 ホール</a:t>
            </a:r>
            <a:r>
              <a:rPr lang="en-US" altLang="ja-JP" dirty="0" smtClean="0">
                <a:solidFill>
                  <a:schemeClr val="tx1"/>
                </a:solidFill>
              </a:rPr>
              <a:t>B5-2</a:t>
            </a:r>
            <a:r>
              <a:rPr lang="ja-JP" altLang="en-US" dirty="0" smtClean="0">
                <a:solidFill>
                  <a:schemeClr val="tx1"/>
                </a:solidFill>
              </a:rPr>
              <a:t>）</a:t>
            </a: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個別発表：</a:t>
            </a:r>
            <a:r>
              <a:rPr lang="en-US" altLang="ja-JP" dirty="0" smtClean="0">
                <a:solidFill>
                  <a:schemeClr val="tx1"/>
                </a:solidFill>
              </a:rPr>
              <a:t>7</a:t>
            </a:r>
            <a:r>
              <a:rPr lang="ja-JP" altLang="en-US" dirty="0" smtClean="0">
                <a:solidFill>
                  <a:schemeClr val="tx1"/>
                </a:solidFill>
              </a:rPr>
              <a:t>分、個別質疑：</a:t>
            </a:r>
            <a:r>
              <a:rPr lang="en-US" altLang="ja-JP" dirty="0" smtClean="0">
                <a:solidFill>
                  <a:schemeClr val="tx1"/>
                </a:solidFill>
              </a:rPr>
              <a:t>2</a:t>
            </a:r>
            <a:r>
              <a:rPr lang="ja-JP" altLang="en-US" dirty="0" smtClean="0">
                <a:solidFill>
                  <a:schemeClr val="tx1"/>
                </a:solidFill>
              </a:rPr>
              <a:t>分</a:t>
            </a: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セッション内発表順：</a:t>
            </a:r>
            <a:r>
              <a:rPr lang="en-US" altLang="ja-JP" dirty="0" smtClean="0">
                <a:solidFill>
                  <a:schemeClr val="tx1"/>
                </a:solidFill>
              </a:rPr>
              <a:t>11</a:t>
            </a:r>
            <a:r>
              <a:rPr lang="ja-JP" altLang="en-US" dirty="0" smtClean="0">
                <a:solidFill>
                  <a:schemeClr val="tx1"/>
                </a:solidFill>
              </a:rPr>
              <a:t>番目 </a:t>
            </a:r>
            <a:r>
              <a:rPr lang="en-US" altLang="ja-JP" dirty="0" smtClean="0">
                <a:solidFill>
                  <a:schemeClr val="tx1"/>
                </a:solidFill>
              </a:rPr>
              <a:t>/ </a:t>
            </a:r>
            <a:r>
              <a:rPr lang="ja-JP" altLang="en-US" dirty="0" smtClean="0">
                <a:solidFill>
                  <a:schemeClr val="tx1"/>
                </a:solidFill>
              </a:rPr>
              <a:t>演者</a:t>
            </a:r>
            <a:r>
              <a:rPr lang="en-US" altLang="ja-JP" dirty="0" smtClean="0">
                <a:solidFill>
                  <a:schemeClr val="tx1"/>
                </a:solidFill>
              </a:rPr>
              <a:t>11</a:t>
            </a:r>
            <a:r>
              <a:rPr lang="ja-JP" altLang="en-US" dirty="0" smtClean="0">
                <a:solidFill>
                  <a:schemeClr val="tx1"/>
                </a:solidFill>
              </a:rPr>
              <a:t>名中</a:t>
            </a: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総合討論：</a:t>
            </a:r>
            <a:r>
              <a:rPr lang="en-US" altLang="ja-JP" dirty="0" smtClean="0">
                <a:solidFill>
                  <a:schemeClr val="tx1"/>
                </a:solidFill>
              </a:rPr>
              <a:t>51</a:t>
            </a:r>
            <a:r>
              <a:rPr lang="ja-JP" altLang="en-US" dirty="0" smtClean="0">
                <a:solidFill>
                  <a:schemeClr val="tx1"/>
                </a:solidFill>
              </a:rPr>
              <a:t>分</a:t>
            </a: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事前打合せ：</a:t>
            </a:r>
            <a:r>
              <a:rPr lang="ja-JP" altLang="en-US" dirty="0" err="1" smtClean="0">
                <a:solidFill>
                  <a:schemeClr val="tx1"/>
                </a:solidFill>
              </a:rPr>
              <a:t>無し</a:t>
            </a:r>
            <a:endParaRPr lang="ja-JP" alt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発表言語：　日本語</a:t>
            </a: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スライド：　日本語、英語　いずれでも可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438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93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129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680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572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6935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671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3368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9257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444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1934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6043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354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289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211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783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594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80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132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7C3BE-BB1C-4EAD-9584-F77730AF74D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55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20610-C818-4B1A-991E-F9DA68BE072D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43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07EF1-9605-4DC2-BB58-DA77BCAD41B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2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32DAF-A74C-468D-AE0B-0ECF7A282A10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501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EF941-6CAD-41F1-8884-D983F1F4C028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11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A09E9-A4B0-4BF1-B7E3-47A096E87F4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426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6790A-98B0-49C5-AFBA-81F66AB41778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34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70114-3523-4AF1-8CA6-7A451D099EA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539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C7216-45E7-4CE1-9CCD-49AB18A6791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295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57863-56F8-4EA2-AC53-7A9C5F62BD23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3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E320C-8EC2-4465-B012-70593BC8F088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077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AFDE2-350C-47B5-9436-9A74F644D31C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9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6572250" y="635000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smtClean="0">
                <a:solidFill>
                  <a:srgbClr val="638CAE"/>
                </a:solidFill>
              </a:rPr>
              <a:t>Moriguchi Kei</a:t>
            </a:r>
            <a:r>
              <a:rPr lang="ja-JP" altLang="en-US" sz="1200" smtClean="0">
                <a:solidFill>
                  <a:srgbClr val="638CAE"/>
                </a:solidFill>
              </a:rPr>
              <a:t>ｊ</a:t>
            </a:r>
            <a:r>
              <a:rPr lang="en-US" altLang="ja-JP" sz="1200" smtClean="0">
                <a:solidFill>
                  <a:srgbClr val="638CAE"/>
                </a:solidFill>
              </a:rPr>
              <a:t>inkai Hospital</a:t>
            </a:r>
            <a:endParaRPr lang="ja-JP" altLang="en-US" sz="1200" smtClean="0">
              <a:solidFill>
                <a:srgbClr val="638CA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8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3F77B-0B70-4A40-ABB0-E8B1BD939E8B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9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95AF7-20CE-4B81-B752-D324D318B9D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862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43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9322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4EE0F-EDB7-4221-9FD2-67E8E37A4A46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45F8A-E6B7-4619-BA36-444FBEDC123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129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E30A9-4CBE-4BF5-9579-E2706A23C15E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665A5-C8B1-46AB-9F66-FE366DF82BC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47648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5D732-7C17-4F4C-BE88-6CE38D5E46D7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56D3-2849-4F87-B57C-97C675BB1AF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9758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93FC5-15D2-4265-8273-031C4254A130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8B129-CC7F-453E-A588-2EE57B4AFE9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26370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F3B1B-53E9-4B94-9735-17E4BF74D2BD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A1DA2-9FEF-494B-A1E9-906A161F3F0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7677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13175-A1C1-4744-9127-580A76BB5BE1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CA916-E2DA-43CE-B732-02980CC8B00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30729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2008/03/15</a:t>
            </a: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Moriguchi Kei</a:t>
            </a:r>
            <a:r>
              <a:rPr lang="ja-JP" altLang="en-US"/>
              <a:t>ｊ</a:t>
            </a:r>
            <a:r>
              <a:rPr lang="en-US" altLang="ja-JP"/>
              <a:t>inkai Hospital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4109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C3DF1-2FED-45F4-9511-A6C53C7175CF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C1921-60F8-4B63-BBB5-E47D74ADC5D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8705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0662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4EE0F-EDB7-4221-9FD2-67E8E37A4A46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45F8A-E6B7-4619-BA36-444FBEDC123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32923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E30A9-4CBE-4BF5-9579-E2706A23C15E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665A5-C8B1-46AB-9F66-FE366DF82BC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70724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5D732-7C17-4F4C-BE88-6CE38D5E46D7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56D3-2849-4F87-B57C-97C675BB1AF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34161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93FC5-15D2-4265-8273-031C4254A130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8B129-CC7F-453E-A588-2EE57B4AFE9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50682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F3B1B-53E9-4B94-9735-17E4BF74D2BD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A1DA2-9FEF-494B-A1E9-906A161F3F0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9989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13175-A1C1-4744-9127-580A76BB5BE1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CA916-E2DA-43CE-B732-02980CC8B00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16387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2008/03/15</a:t>
            </a: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Moriguchi Kei</a:t>
            </a:r>
            <a:r>
              <a:rPr lang="ja-JP" altLang="en-US"/>
              <a:t>ｊ</a:t>
            </a:r>
            <a:r>
              <a:rPr lang="en-US" altLang="ja-JP"/>
              <a:t>inkai Hospital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665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5B11D-824C-49A8-998F-5CD748767BA7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B6D8C-1265-40CD-A844-3C5C7B4F68F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219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71EE8-02FE-4B13-93EA-77309F2CCB5C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CDEBE-4430-45A3-8B96-69E6EADD24F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380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AC75B-91FC-4B57-8065-C72D09979888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B6626-9723-4C84-AED8-8D408DB745B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816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6CF19-B459-49DA-A941-581C45C8B0AF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CA314-D8CA-4F94-9C7C-0A751641257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96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E8021-2CFA-485E-9975-BF2C1DE751A2}" type="datetimeFigureOut">
              <a:rPr lang="ja-JP" altLang="en-US"/>
              <a:pPr>
                <a:defRPr/>
              </a:pPr>
              <a:t>2014/5/22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DC0D-9F90-488D-8F05-66A31DACB49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77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0339F-7EDB-4857-934A-6857E9DF6640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5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638CA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/>
              <a:t>2008/03/15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638CA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/>
              <a:t>Moriguchi Kei</a:t>
            </a:r>
            <a:r>
              <a:rPr lang="ja-JP" altLang="en-US"/>
              <a:t>ｊ</a:t>
            </a:r>
            <a:r>
              <a:rPr lang="en-US" altLang="ja-JP"/>
              <a:t>inkai Hospital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92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bg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3200" kern="1200">
          <a:solidFill>
            <a:srgbClr val="ECF1F5"/>
          </a:solidFill>
          <a:latin typeface="(日本語用のフォントを使用)"/>
          <a:ea typeface="ＭＳ Ｐゴシック" pitchFamily="50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800" kern="1200">
          <a:solidFill>
            <a:srgbClr val="ECF1F5"/>
          </a:solidFill>
          <a:latin typeface="(日本語用のフォントを使用)"/>
          <a:ea typeface="ＭＳ Ｐゴシック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400" kern="1200">
          <a:solidFill>
            <a:srgbClr val="ECF1F5"/>
          </a:solidFill>
          <a:latin typeface="(日本語用のフォントを使用)"/>
          <a:ea typeface="ＭＳ Ｐゴシック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000" kern="1200">
          <a:solidFill>
            <a:srgbClr val="ECF1F5"/>
          </a:solidFill>
          <a:latin typeface="(日本語用のフォントを使用)"/>
          <a:ea typeface="ＭＳ Ｐゴシック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000" kern="1200">
          <a:solidFill>
            <a:srgbClr val="ECF1F5"/>
          </a:solidFill>
          <a:latin typeface="(日本語用のフォントを使用)"/>
          <a:ea typeface="ＭＳ Ｐゴシック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5DFEF2-C792-4352-8C64-3DCC54C38A0A}" type="slidenum">
              <a:rPr lang="en-US" altLang="ja-JP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77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638CA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/>
              <a:t>2008/03/15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638CA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/>
              <a:t>Moriguchi Kei</a:t>
            </a:r>
            <a:r>
              <a:rPr lang="ja-JP" altLang="en-US"/>
              <a:t>ｊ</a:t>
            </a:r>
            <a:r>
              <a:rPr lang="en-US" altLang="ja-JP"/>
              <a:t>inkai Hospital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939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bg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3200" kern="1200">
          <a:solidFill>
            <a:srgbClr val="ECF1F5"/>
          </a:solidFill>
          <a:latin typeface="(日本語用のフォントを使用)"/>
          <a:ea typeface="ＭＳ Ｐゴシック" pitchFamily="50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800" kern="1200">
          <a:solidFill>
            <a:srgbClr val="ECF1F5"/>
          </a:solidFill>
          <a:latin typeface="(日本語用のフォントを使用)"/>
          <a:ea typeface="ＭＳ Ｐゴシック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400" kern="1200">
          <a:solidFill>
            <a:srgbClr val="ECF1F5"/>
          </a:solidFill>
          <a:latin typeface="(日本語用のフォントを使用)"/>
          <a:ea typeface="ＭＳ Ｐゴシック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000" kern="1200">
          <a:solidFill>
            <a:srgbClr val="ECF1F5"/>
          </a:solidFill>
          <a:latin typeface="(日本語用のフォントを使用)"/>
          <a:ea typeface="ＭＳ Ｐゴシック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000" kern="1200">
          <a:solidFill>
            <a:srgbClr val="ECF1F5"/>
          </a:solidFill>
          <a:latin typeface="(日本語用のフォントを使用)"/>
          <a:ea typeface="ＭＳ Ｐゴシック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638CA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/>
              <a:t>2008/03/15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638CA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/>
              <a:t>Moriguchi Kei</a:t>
            </a:r>
            <a:r>
              <a:rPr lang="ja-JP" altLang="en-US"/>
              <a:t>ｊ</a:t>
            </a:r>
            <a:r>
              <a:rPr lang="en-US" altLang="ja-JP"/>
              <a:t>inkai Hospital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228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bg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3200" kern="1200">
          <a:solidFill>
            <a:srgbClr val="ECF1F5"/>
          </a:solidFill>
          <a:latin typeface="(日本語用のフォントを使用)"/>
          <a:ea typeface="ＭＳ Ｐゴシック" pitchFamily="50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800" kern="1200">
          <a:solidFill>
            <a:srgbClr val="ECF1F5"/>
          </a:solidFill>
          <a:latin typeface="(日本語用のフォントを使用)"/>
          <a:ea typeface="ＭＳ Ｐゴシック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400" kern="1200">
          <a:solidFill>
            <a:srgbClr val="ECF1F5"/>
          </a:solidFill>
          <a:latin typeface="(日本語用のフォントを使用)"/>
          <a:ea typeface="ＭＳ Ｐゴシック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000" kern="1200">
          <a:solidFill>
            <a:srgbClr val="ECF1F5"/>
          </a:solidFill>
          <a:latin typeface="(日本語用のフォントを使用)"/>
          <a:ea typeface="ＭＳ Ｐゴシック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000" kern="1200">
          <a:solidFill>
            <a:srgbClr val="ECF1F5"/>
          </a:solidFill>
          <a:latin typeface="(日本語用のフォントを使用)"/>
          <a:ea typeface="ＭＳ Ｐゴシック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143000"/>
          </a:xfrm>
        </p:spPr>
        <p:txBody>
          <a:bodyPr/>
          <a:lstStyle/>
          <a:p>
            <a:pPr lvl="0" algn="l" eaLnBrk="1" hangingPunct="1">
              <a:spcBef>
                <a:spcPct val="50000"/>
              </a:spcBef>
            </a:pPr>
            <a:r>
              <a:rPr kumimoji="1" lang="zh-CN" altLang="en-US" sz="2000" b="1" kern="1200" dirty="0" smtClean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  <a:cs typeface="+mn-cs"/>
              </a:rPr>
              <a:t> </a:t>
            </a:r>
            <a:r>
              <a:rPr kumimoji="1" lang="zh-CN" altLang="en-US" sz="2200" b="1" kern="1200" dirty="0" smtClean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  <a:cs typeface="+mn-cs"/>
              </a:rPr>
              <a:t>第</a:t>
            </a:r>
            <a:r>
              <a:rPr kumimoji="1" lang="en-US" altLang="ja-JP" sz="2200" b="1" kern="1200" dirty="0" smtClean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  <a:cs typeface="+mn-cs"/>
              </a:rPr>
              <a:t>87</a:t>
            </a:r>
            <a:r>
              <a:rPr kumimoji="1" lang="zh-CN" altLang="en-US" sz="2200" b="1" kern="1200" dirty="0" smtClean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  <a:cs typeface="+mn-cs"/>
              </a:rPr>
              <a:t>回日本消化器</a:t>
            </a:r>
            <a:r>
              <a:rPr kumimoji="1" lang="ja-JP" altLang="en-US" sz="2200" b="1" kern="1200" dirty="0" smtClean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  <a:cs typeface="+mn-cs"/>
              </a:rPr>
              <a:t>内視鏡学会　 </a:t>
            </a:r>
            <a:r>
              <a:rPr kumimoji="1" lang="en-US" altLang="ja-JP" sz="2200" b="1" kern="1200" dirty="0" smtClean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  <a:cs typeface="+mn-cs"/>
              </a:rPr>
              <a:t>2014</a:t>
            </a:r>
            <a:r>
              <a:rPr kumimoji="1" lang="ja-JP" altLang="en-US" sz="2200" b="1" kern="1200" dirty="0" smtClean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  <a:cs typeface="+mn-cs"/>
              </a:rPr>
              <a:t>年</a:t>
            </a:r>
            <a:r>
              <a:rPr kumimoji="1" lang="en-US" altLang="ja-JP" sz="2200" b="1" kern="1200" dirty="0" smtClean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  <a:cs typeface="+mn-cs"/>
              </a:rPr>
              <a:t>5</a:t>
            </a:r>
            <a:r>
              <a:rPr kumimoji="1" lang="ja-JP" altLang="en-US" sz="2200" b="1" kern="1200" dirty="0" smtClean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  <a:cs typeface="+mn-cs"/>
              </a:rPr>
              <a:t>月</a:t>
            </a:r>
            <a:r>
              <a:rPr kumimoji="1" lang="en-US" altLang="ja-JP" sz="2200" b="1" kern="1200" dirty="0" smtClean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  <a:cs typeface="+mn-cs"/>
              </a:rPr>
              <a:t>17</a:t>
            </a:r>
            <a:r>
              <a:rPr kumimoji="1" lang="ja-JP" altLang="en-US" sz="2200" b="1" kern="1200" dirty="0" smtClean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  <a:cs typeface="+mn-cs"/>
              </a:rPr>
              <a:t>日（土）　福岡</a:t>
            </a:r>
            <a:r>
              <a:rPr kumimoji="1" lang="en-US" altLang="zh-TW" sz="2200" b="1" kern="1200" dirty="0" smtClean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  <a:cs typeface="+mn-cs"/>
              </a:rPr>
              <a:t/>
            </a:r>
            <a:br>
              <a:rPr kumimoji="1" lang="en-US" altLang="zh-TW" sz="2200" b="1" kern="1200" dirty="0" smtClean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  <a:cs typeface="+mn-cs"/>
              </a:rPr>
            </a:br>
            <a:r>
              <a:rPr kumimoji="1" lang="ja-JP" altLang="en-US" sz="2200" b="1" kern="1200" dirty="0" smtClean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  <a:cs typeface="+mn-cs"/>
              </a:rPr>
              <a:t>附置</a:t>
            </a:r>
            <a:r>
              <a:rPr kumimoji="1" lang="ja-JP" altLang="en-US" sz="2200" b="1" kern="1200" dirty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  <a:cs typeface="+mn-cs"/>
              </a:rPr>
              <a:t>研究会：第３回大腸ステント安全手技</a:t>
            </a:r>
            <a:r>
              <a:rPr kumimoji="1" lang="ja-JP" altLang="en-US" sz="2200" b="1" kern="1200" dirty="0" smtClean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  <a:cs typeface="+mn-cs"/>
              </a:rPr>
              <a:t>研究会</a:t>
            </a:r>
            <a:endParaRPr kumimoji="1" lang="en-US" altLang="ja-JP" sz="2200" b="1" kern="1200" dirty="0">
              <a:solidFill>
                <a:srgbClr val="FFFFFF"/>
              </a:solidFill>
              <a:latin typeface="ＭＳ ゴシック" pitchFamily="49" charset="-128"/>
              <a:ea typeface="ＭＳ ゴシック" pitchFamily="49" charset="-128"/>
              <a:cs typeface="+mn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158417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3600" dirty="0" smtClean="0">
                <a:solidFill>
                  <a:srgbClr val="FFFF00"/>
                </a:solidFill>
                <a:latin typeface="ＭＳ ゴシック" pitchFamily="49" charset="-128"/>
                <a:ea typeface="ＭＳ ゴシック" pitchFamily="49" charset="-128"/>
              </a:rPr>
              <a:t>RW4-2-4</a:t>
            </a:r>
            <a:r>
              <a:rPr kumimoji="1" lang="ja-JP" altLang="en-US" sz="3600" dirty="0" smtClean="0">
                <a:solidFill>
                  <a:srgbClr val="FFFF00"/>
                </a:solidFill>
                <a:latin typeface="ＭＳ ゴシック" pitchFamily="49" charset="-128"/>
                <a:ea typeface="ＭＳ ゴシック" pitchFamily="49" charset="-128"/>
              </a:rPr>
              <a:t>：大腸</a:t>
            </a:r>
            <a:r>
              <a:rPr kumimoji="1" lang="ja-JP" altLang="en-US" sz="3600" dirty="0">
                <a:solidFill>
                  <a:srgbClr val="FFFF00"/>
                </a:solidFill>
                <a:latin typeface="ＭＳ ゴシック" pitchFamily="49" charset="-128"/>
                <a:ea typeface="ＭＳ ゴシック" pitchFamily="49" charset="-128"/>
              </a:rPr>
              <a:t>ステント挿入時</a:t>
            </a:r>
            <a:r>
              <a:rPr kumimoji="1" lang="ja-JP" altLang="en-US" sz="3600" dirty="0" smtClean="0">
                <a:solidFill>
                  <a:srgbClr val="FFFF00"/>
                </a:solidFill>
                <a:latin typeface="ＭＳ ゴシック" pitchFamily="49" charset="-128"/>
                <a:ea typeface="ＭＳ ゴシック" pitchFamily="49" charset="-128"/>
              </a:rPr>
              <a:t>の手技に</a:t>
            </a:r>
            <a:endParaRPr kumimoji="1" lang="en-US" altLang="ja-JP" sz="3600" dirty="0" smtClean="0">
              <a:solidFill>
                <a:srgbClr val="FFFF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FFFF00"/>
                </a:solidFill>
                <a:latin typeface="ＭＳ ゴシック" pitchFamily="49" charset="-128"/>
                <a:ea typeface="ＭＳ ゴシック" pitchFamily="49" charset="-128"/>
              </a:rPr>
              <a:t>ついて</a:t>
            </a:r>
            <a:r>
              <a:rPr kumimoji="1" lang="ja-JP" altLang="en-US" sz="3600" dirty="0">
                <a:solidFill>
                  <a:srgbClr val="FFFF00"/>
                </a:solidFill>
                <a:latin typeface="ＭＳ ゴシック" pitchFamily="49" charset="-128"/>
                <a:ea typeface="ＭＳ ゴシック" pitchFamily="49" charset="-128"/>
              </a:rPr>
              <a:t>の</a:t>
            </a:r>
            <a:r>
              <a:rPr kumimoji="1" lang="ja-JP" altLang="en-US" sz="3600" dirty="0" smtClean="0">
                <a:solidFill>
                  <a:srgbClr val="FFFF00"/>
                </a:solidFill>
                <a:latin typeface="ＭＳ ゴシック" pitchFamily="49" charset="-128"/>
                <a:ea typeface="ＭＳ ゴシック" pitchFamily="49" charset="-128"/>
              </a:rPr>
              <a:t>、各施設</a:t>
            </a:r>
            <a:r>
              <a:rPr kumimoji="1" lang="ja-JP" altLang="en-US" sz="3600" dirty="0">
                <a:solidFill>
                  <a:srgbClr val="FFFF00"/>
                </a:solidFill>
                <a:latin typeface="ＭＳ ゴシック" pitchFamily="49" charset="-128"/>
                <a:ea typeface="ＭＳ ゴシック" pitchFamily="49" charset="-128"/>
              </a:rPr>
              <a:t>アンケート調査報告</a:t>
            </a:r>
            <a:endParaRPr kumimoji="1" lang="ja-JP" altLang="en-US" sz="3600" dirty="0">
              <a:solidFill>
                <a:srgbClr val="FFFF00"/>
              </a:solidFill>
              <a:latin typeface="ＭＳ ゴシック" pitchFamily="49" charset="-128"/>
              <a:ea typeface="ＭＳ ゴシック" pitchFamily="49" charset="-128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483768" y="4077072"/>
            <a:ext cx="6481415" cy="1800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buFontTx/>
              <a:buAutoNum type="arabicParenR"/>
              <a:defRPr/>
            </a:pPr>
            <a:r>
              <a:rPr lang="ja-JP" altLang="en-US" sz="2000" b="1" dirty="0">
                <a:solidFill>
                  <a:prstClr val="white"/>
                </a:solidFill>
                <a:latin typeface="ＭＳ ゴシック" pitchFamily="49" charset="-128"/>
                <a:ea typeface="ＭＳ ゴシック" pitchFamily="49" charset="-128"/>
              </a:rPr>
              <a:t>医療法人 彩樹 守口敬任会病院 </a:t>
            </a:r>
            <a:r>
              <a:rPr lang="ja-JP" altLang="en-US" sz="2000" b="1" dirty="0" smtClean="0">
                <a:solidFill>
                  <a:prstClr val="white"/>
                </a:solidFill>
                <a:latin typeface="ＭＳ ゴシック" pitchFamily="49" charset="-128"/>
                <a:ea typeface="ＭＳ ゴシック" pitchFamily="49" charset="-128"/>
              </a:rPr>
              <a:t>消化器内科</a:t>
            </a:r>
            <a:endParaRPr lang="en-US" altLang="ja-JP" sz="2000" b="1" dirty="0" smtClean="0">
              <a:solidFill>
                <a:prstClr val="white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ja-JP" altLang="en-US" sz="2000" b="1" dirty="0" smtClean="0">
                <a:solidFill>
                  <a:prstClr val="white"/>
                </a:solidFill>
                <a:latin typeface="ＭＳ ゴシック" pitchFamily="49" charset="-128"/>
                <a:ea typeface="ＭＳ ゴシック" pitchFamily="49" charset="-128"/>
              </a:rPr>
              <a:t>同　外科</a:t>
            </a:r>
            <a:endParaRPr lang="zh-CN" altLang="en-US" sz="2000" b="1" dirty="0">
              <a:solidFill>
                <a:prstClr val="white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ja-JP" altLang="en-US" b="1" dirty="0" smtClean="0">
                <a:solidFill>
                  <a:prstClr val="white"/>
                </a:solidFill>
                <a:latin typeface="ＭＳ ゴシック" pitchFamily="49" charset="-128"/>
                <a:ea typeface="ＭＳ ゴシック" pitchFamily="49" charset="-128"/>
              </a:rPr>
              <a:t>　　</a:t>
            </a:r>
            <a:r>
              <a:rPr lang="ja-JP" altLang="ja-JP" b="1" dirty="0" smtClean="0">
                <a:solidFill>
                  <a:prstClr val="white"/>
                </a:solidFill>
                <a:latin typeface="ＭＳ ゴシック" pitchFamily="49" charset="-128"/>
                <a:ea typeface="ＭＳ ゴシック" pitchFamily="49" charset="-128"/>
              </a:rPr>
              <a:t>○倉本</a:t>
            </a:r>
            <a:r>
              <a:rPr lang="en-US" altLang="ja-JP" b="1" dirty="0" smtClean="0">
                <a:solidFill>
                  <a:prstClr val="white"/>
                </a:solidFill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ja-JP" b="1" dirty="0" smtClean="0">
                <a:solidFill>
                  <a:prstClr val="white"/>
                </a:solidFill>
                <a:latin typeface="ＭＳ ゴシック" pitchFamily="49" charset="-128"/>
                <a:ea typeface="ＭＳ ゴシック" pitchFamily="49" charset="-128"/>
              </a:rPr>
              <a:t>貴典</a:t>
            </a:r>
            <a:r>
              <a:rPr lang="en-US" altLang="ja-JP" b="1" baseline="30000" dirty="0" smtClean="0">
                <a:solidFill>
                  <a:prstClr val="white"/>
                </a:solidFill>
                <a:latin typeface="ＭＳ ゴシック" pitchFamily="49" charset="-128"/>
                <a:ea typeface="ＭＳ ゴシック" pitchFamily="49" charset="-128"/>
              </a:rPr>
              <a:t>1)</a:t>
            </a:r>
            <a:r>
              <a:rPr lang="ja-JP" altLang="en-US" b="1" baseline="30000" dirty="0" smtClean="0">
                <a:solidFill>
                  <a:prstClr val="white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b="1" dirty="0" smtClean="0">
                <a:solidFill>
                  <a:prstClr val="white"/>
                </a:solidFill>
                <a:latin typeface="ＭＳ ゴシック" pitchFamily="49" charset="-128"/>
                <a:ea typeface="ＭＳ ゴシック" pitchFamily="49" charset="-128"/>
              </a:rPr>
              <a:t>島田 守</a:t>
            </a:r>
            <a:r>
              <a:rPr lang="en-US" altLang="ja-JP" b="1" baseline="30000" dirty="0" smtClean="0">
                <a:solidFill>
                  <a:prstClr val="white"/>
                </a:solidFill>
                <a:latin typeface="ＭＳ ゴシック" pitchFamily="49" charset="-128"/>
                <a:ea typeface="ＭＳ ゴシック" pitchFamily="49" charset="-128"/>
              </a:rPr>
              <a:t>2)</a:t>
            </a:r>
            <a:endParaRPr lang="ja-JP" altLang="en-US" b="1" baseline="30000" dirty="0" smtClean="0">
              <a:solidFill>
                <a:prstClr val="white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pic>
        <p:nvPicPr>
          <p:cNvPr id="6" name="Picture 4" descr="C:\Users\Kazuyuki Monden\Desktop\学会・研究会・勉強会\敬任会ロゴ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21088"/>
            <a:ext cx="159433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7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4576" y="260648"/>
            <a:ext cx="8229600" cy="1143000"/>
          </a:xfrm>
        </p:spPr>
        <p:txBody>
          <a:bodyPr/>
          <a:lstStyle/>
          <a:p>
            <a:r>
              <a:rPr lang="en-US" altLang="ja-JP" sz="3200" dirty="0">
                <a:solidFill>
                  <a:srgbClr val="FFFF00"/>
                </a:solidFill>
              </a:rPr>
              <a:t>4</a:t>
            </a:r>
            <a:r>
              <a:rPr kumimoji="1" lang="ja-JP" altLang="en-US" sz="3200" dirty="0" smtClean="0">
                <a:solidFill>
                  <a:srgbClr val="FFFF00"/>
                </a:solidFill>
              </a:rPr>
              <a:t>）</a:t>
            </a:r>
            <a:r>
              <a:rPr lang="ja-JP" altLang="en-US" sz="3200" dirty="0" smtClean="0">
                <a:solidFill>
                  <a:srgbClr val="FFFF00"/>
                </a:solidFill>
              </a:rPr>
              <a:t>ガイドワイヤーが</a:t>
            </a:r>
            <a:r>
              <a:rPr lang="ja-JP" altLang="en-US" sz="3200" dirty="0">
                <a:solidFill>
                  <a:srgbClr val="FFFF00"/>
                </a:solidFill>
              </a:rPr>
              <a:t>狭窄部</a:t>
            </a:r>
            <a:r>
              <a:rPr lang="ja-JP" altLang="en-US" sz="3200" dirty="0" smtClean="0">
                <a:solidFill>
                  <a:srgbClr val="FFFF00"/>
                </a:solidFill>
              </a:rPr>
              <a:t>を通過しない場合に内視鏡を変更する症例の割合は？</a:t>
            </a:r>
            <a:endParaRPr kumimoji="1" lang="ja-JP" alt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9255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21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>
                <a:solidFill>
                  <a:srgbClr val="FFFF00"/>
                </a:solidFill>
              </a:rPr>
              <a:t>４）内視鏡変更症例は、一般的に</a:t>
            </a:r>
            <a:r>
              <a:rPr lang="en-US" altLang="ja-JP" sz="3600" dirty="0">
                <a:solidFill>
                  <a:srgbClr val="FFFF00"/>
                </a:solidFill>
              </a:rPr>
              <a:t>OTW</a:t>
            </a:r>
            <a:r>
              <a:rPr lang="ja-JP" altLang="en-US" sz="3600" dirty="0">
                <a:solidFill>
                  <a:srgbClr val="FFFF00"/>
                </a:solidFill>
              </a:rPr>
              <a:t>法か</a:t>
            </a:r>
            <a:r>
              <a:rPr lang="en-US" altLang="ja-JP" sz="3600" dirty="0">
                <a:solidFill>
                  <a:srgbClr val="FFFF00"/>
                </a:solidFill>
              </a:rPr>
              <a:t>TTS</a:t>
            </a:r>
            <a:r>
              <a:rPr lang="ja-JP" altLang="en-US" sz="3600" dirty="0">
                <a:solidFill>
                  <a:srgbClr val="FFFF00"/>
                </a:solidFill>
              </a:rPr>
              <a:t>法のどちらで挿入するか？</a:t>
            </a:r>
            <a:endParaRPr kumimoji="1" lang="ja-JP" altLang="en-US" sz="36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4018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779912" y="47971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FF00"/>
                </a:solidFill>
              </a:rPr>
              <a:t>9</a:t>
            </a:r>
            <a:r>
              <a:rPr kumimoji="1" lang="ja-JP" altLang="en-US" b="1" dirty="0" smtClean="0">
                <a:solidFill>
                  <a:srgbClr val="FFFF00"/>
                </a:solidFill>
              </a:rPr>
              <a:t>施設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99792" y="29249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FF00"/>
                </a:solidFill>
              </a:rPr>
              <a:t>5</a:t>
            </a:r>
            <a:r>
              <a:rPr kumimoji="1" lang="ja-JP" altLang="en-US" b="1" dirty="0" smtClean="0">
                <a:solidFill>
                  <a:srgbClr val="FFFF00"/>
                </a:solidFill>
              </a:rPr>
              <a:t>施設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48064" y="580526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FF00"/>
                </a:solidFill>
                <a:latin typeface="+mn-ea"/>
              </a:rPr>
              <a:t>変更する</a:t>
            </a:r>
            <a:r>
              <a:rPr kumimoji="1" lang="en-US" altLang="ja-JP" sz="2400" b="1" dirty="0" smtClean="0">
                <a:solidFill>
                  <a:srgbClr val="FFFF00"/>
                </a:solidFill>
                <a:latin typeface="+mn-ea"/>
              </a:rPr>
              <a:t>14</a:t>
            </a:r>
            <a:r>
              <a:rPr lang="ja-JP" altLang="en-US" sz="2400" b="1" dirty="0" smtClean="0">
                <a:solidFill>
                  <a:srgbClr val="FFFF00"/>
                </a:solidFill>
                <a:latin typeface="+mn-ea"/>
              </a:rPr>
              <a:t>施設について</a:t>
            </a:r>
            <a:endParaRPr kumimoji="1" lang="ja-JP" altLang="en-US" sz="2400" b="1" dirty="0">
              <a:solidFill>
                <a:srgbClr val="FFFF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8613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FFFF00"/>
                </a:solidFill>
              </a:rPr>
              <a:t>5</a:t>
            </a:r>
            <a:r>
              <a:rPr lang="ja-JP" altLang="en-US" dirty="0" smtClean="0">
                <a:solidFill>
                  <a:srgbClr val="FFFF00"/>
                </a:solidFill>
              </a:rPr>
              <a:t>）</a:t>
            </a:r>
            <a:r>
              <a:rPr lang="en-US" altLang="ja-JP" dirty="0" smtClean="0">
                <a:solidFill>
                  <a:srgbClr val="FFFF00"/>
                </a:solidFill>
              </a:rPr>
              <a:t>CO2</a:t>
            </a:r>
            <a:r>
              <a:rPr lang="ja-JP" altLang="en-US" dirty="0" smtClean="0">
                <a:solidFill>
                  <a:srgbClr val="FFFF00"/>
                </a:solidFill>
              </a:rPr>
              <a:t>送気の使用有無について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3128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779912" y="47971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FF00"/>
                </a:solidFill>
              </a:rPr>
              <a:t>１７</a:t>
            </a:r>
            <a:r>
              <a:rPr kumimoji="1" lang="ja-JP" altLang="en-US" b="1" dirty="0" smtClean="0">
                <a:solidFill>
                  <a:srgbClr val="FFFF00"/>
                </a:solidFill>
              </a:rPr>
              <a:t>施設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99792" y="29249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FF00"/>
                </a:solidFill>
              </a:rPr>
              <a:t>３</a:t>
            </a:r>
            <a:r>
              <a:rPr kumimoji="1" lang="ja-JP" altLang="en-US" b="1" dirty="0" smtClean="0">
                <a:solidFill>
                  <a:srgbClr val="FFFF00"/>
                </a:solidFill>
              </a:rPr>
              <a:t>施設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3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FF00"/>
                </a:solidFill>
              </a:rPr>
              <a:t>６</a:t>
            </a:r>
            <a:r>
              <a:rPr lang="ja-JP" altLang="en-US" dirty="0" smtClean="0">
                <a:solidFill>
                  <a:srgbClr val="FFFF00"/>
                </a:solidFill>
              </a:rPr>
              <a:t>）狭窄部造影検査の</a:t>
            </a:r>
            <a:r>
              <a:rPr lang="en-US" altLang="ja-JP" dirty="0" smtClean="0">
                <a:solidFill>
                  <a:srgbClr val="FFFF00"/>
                </a:solidFill>
              </a:rPr>
              <a:t/>
            </a:r>
            <a:br>
              <a:rPr lang="en-US" altLang="ja-JP" dirty="0" smtClean="0">
                <a:solidFill>
                  <a:srgbClr val="FFFF00"/>
                </a:solidFill>
              </a:rPr>
            </a:br>
            <a:r>
              <a:rPr lang="ja-JP" altLang="en-US" dirty="0" smtClean="0">
                <a:solidFill>
                  <a:srgbClr val="FFFF00"/>
                </a:solidFill>
              </a:rPr>
              <a:t>タイミングについて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4388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779912" y="32129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FF00"/>
                </a:solidFill>
              </a:rPr>
              <a:t>６</a:t>
            </a:r>
            <a:r>
              <a:rPr kumimoji="1" lang="ja-JP" altLang="en-US" b="1" dirty="0" smtClean="0">
                <a:solidFill>
                  <a:srgbClr val="FFFF00"/>
                </a:solidFill>
              </a:rPr>
              <a:t>施設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91880" y="515719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FFFF00"/>
                </a:solidFill>
              </a:rPr>
              <a:t>５</a:t>
            </a:r>
            <a:r>
              <a:rPr kumimoji="1" lang="ja-JP" altLang="en-US" b="1" dirty="0" smtClean="0">
                <a:solidFill>
                  <a:srgbClr val="FFFF00"/>
                </a:solidFill>
              </a:rPr>
              <a:t>施設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8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4576" y="260648"/>
            <a:ext cx="8229600" cy="1143000"/>
          </a:xfrm>
        </p:spPr>
        <p:txBody>
          <a:bodyPr/>
          <a:lstStyle/>
          <a:p>
            <a:r>
              <a:rPr lang="ja-JP" altLang="en-US" sz="3200" dirty="0">
                <a:solidFill>
                  <a:srgbClr val="FFFF00"/>
                </a:solidFill>
              </a:rPr>
              <a:t>６</a:t>
            </a:r>
            <a:r>
              <a:rPr kumimoji="1" lang="ja-JP" altLang="en-US" sz="3200" dirty="0" smtClean="0">
                <a:solidFill>
                  <a:srgbClr val="FFFF00"/>
                </a:solidFill>
              </a:rPr>
              <a:t>）</a:t>
            </a:r>
            <a:r>
              <a:rPr lang="ja-JP" altLang="en-US" sz="3200" dirty="0" smtClean="0">
                <a:solidFill>
                  <a:srgbClr val="FFFF00"/>
                </a:solidFill>
              </a:rPr>
              <a:t>狭窄部造影に使用するチューブの種類は？</a:t>
            </a:r>
            <a:endParaRPr kumimoji="1" lang="ja-JP" alt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3762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84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4576" y="260648"/>
            <a:ext cx="8229600" cy="1143000"/>
          </a:xfrm>
        </p:spPr>
        <p:txBody>
          <a:bodyPr/>
          <a:lstStyle/>
          <a:p>
            <a:r>
              <a:rPr lang="ja-JP" altLang="en-US" sz="3600" dirty="0">
                <a:solidFill>
                  <a:srgbClr val="FFFF00"/>
                </a:solidFill>
              </a:rPr>
              <a:t>７</a:t>
            </a:r>
            <a:r>
              <a:rPr kumimoji="1" lang="ja-JP" altLang="en-US" sz="3600" dirty="0" smtClean="0">
                <a:solidFill>
                  <a:srgbClr val="FFFF00"/>
                </a:solidFill>
              </a:rPr>
              <a:t>）一般的に初めに使用する</a:t>
            </a:r>
            <a:r>
              <a:rPr kumimoji="1" lang="en-US" altLang="ja-JP" sz="3600" dirty="0" smtClean="0">
                <a:solidFill>
                  <a:srgbClr val="FFFF00"/>
                </a:solidFill>
              </a:rPr>
              <a:t/>
            </a:r>
            <a:br>
              <a:rPr kumimoji="1" lang="en-US" altLang="ja-JP" sz="3600" dirty="0" smtClean="0">
                <a:solidFill>
                  <a:srgbClr val="FFFF00"/>
                </a:solidFill>
              </a:rPr>
            </a:br>
            <a:r>
              <a:rPr kumimoji="1" lang="ja-JP" altLang="en-US" sz="3600" dirty="0" smtClean="0">
                <a:solidFill>
                  <a:srgbClr val="FFFF00"/>
                </a:solidFill>
              </a:rPr>
              <a:t>ガイドワイヤーの種類は？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9133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467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4576" y="260648"/>
            <a:ext cx="8229600" cy="1143000"/>
          </a:xfrm>
        </p:spPr>
        <p:txBody>
          <a:bodyPr/>
          <a:lstStyle/>
          <a:p>
            <a:r>
              <a:rPr lang="ja-JP" altLang="en-US" sz="3600" dirty="0">
                <a:solidFill>
                  <a:srgbClr val="FFFF00"/>
                </a:solidFill>
              </a:rPr>
              <a:t>７</a:t>
            </a:r>
            <a:r>
              <a:rPr kumimoji="1" lang="ja-JP" altLang="en-US" sz="3600" dirty="0" smtClean="0">
                <a:solidFill>
                  <a:srgbClr val="FFFF00"/>
                </a:solidFill>
              </a:rPr>
              <a:t>）一般的に初めに使用する</a:t>
            </a:r>
            <a:r>
              <a:rPr kumimoji="1" lang="en-US" altLang="ja-JP" sz="3600" dirty="0" smtClean="0">
                <a:solidFill>
                  <a:srgbClr val="FFFF00"/>
                </a:solidFill>
              </a:rPr>
              <a:t/>
            </a:r>
            <a:br>
              <a:rPr kumimoji="1" lang="en-US" altLang="ja-JP" sz="3600" dirty="0" smtClean="0">
                <a:solidFill>
                  <a:srgbClr val="FFFF00"/>
                </a:solidFill>
              </a:rPr>
            </a:br>
            <a:r>
              <a:rPr kumimoji="1" lang="ja-JP" altLang="en-US" sz="3600" dirty="0" smtClean="0">
                <a:solidFill>
                  <a:srgbClr val="FFFF00"/>
                </a:solidFill>
              </a:rPr>
              <a:t>ガイドワイヤーのサイズは？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3718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399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>
                <a:solidFill>
                  <a:srgbClr val="FFFF00"/>
                </a:solidFill>
              </a:rPr>
              <a:t>９</a:t>
            </a:r>
            <a:r>
              <a:rPr kumimoji="1" lang="ja-JP" altLang="en-US" sz="3600" dirty="0" smtClean="0">
                <a:solidFill>
                  <a:srgbClr val="FFFF00"/>
                </a:solidFill>
              </a:rPr>
              <a:t>）ステント挿入後の口側大腸の観察は？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090136"/>
              </p:ext>
            </p:extLst>
          </p:nvPr>
        </p:nvGraphicFramePr>
        <p:xfrm>
          <a:off x="457200" y="1623318"/>
          <a:ext cx="8229600" cy="5003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084168" y="616530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FF00"/>
                </a:solidFill>
                <a:latin typeface="+mn-ea"/>
              </a:rPr>
              <a:t>※</a:t>
            </a:r>
            <a:r>
              <a:rPr kumimoji="1" lang="ja-JP" altLang="en-US" sz="2400" b="1" dirty="0" smtClean="0">
                <a:solidFill>
                  <a:srgbClr val="FFFF00"/>
                </a:solidFill>
                <a:latin typeface="+mn-ea"/>
              </a:rPr>
              <a:t>　複数回答含む</a:t>
            </a:r>
            <a:endParaRPr kumimoji="1" lang="ja-JP" altLang="en-US" sz="2400" b="1" dirty="0">
              <a:solidFill>
                <a:srgbClr val="FFFF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3652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>
                <a:solidFill>
                  <a:srgbClr val="FFFF00"/>
                </a:solidFill>
              </a:rPr>
              <a:t>１０）ステント</a:t>
            </a:r>
            <a:r>
              <a:rPr lang="ja-JP" altLang="en-US" sz="3600" dirty="0" smtClean="0">
                <a:solidFill>
                  <a:srgbClr val="FFFF00"/>
                </a:solidFill>
              </a:rPr>
              <a:t>挿入後の口側大腸の</a:t>
            </a:r>
            <a:r>
              <a:rPr lang="en-US" altLang="ja-JP" sz="3600" dirty="0" smtClean="0">
                <a:solidFill>
                  <a:srgbClr val="FFFF00"/>
                </a:solidFill>
              </a:rPr>
              <a:t/>
            </a:r>
            <a:br>
              <a:rPr lang="en-US" altLang="ja-JP" sz="3600" dirty="0" smtClean="0">
                <a:solidFill>
                  <a:srgbClr val="FFFF00"/>
                </a:solidFill>
              </a:rPr>
            </a:br>
            <a:r>
              <a:rPr lang="ja-JP" altLang="en-US" sz="3600" dirty="0" smtClean="0">
                <a:solidFill>
                  <a:srgbClr val="FFFF00"/>
                </a:solidFill>
              </a:rPr>
              <a:t>観察</a:t>
            </a:r>
            <a:r>
              <a:rPr lang="ja-JP" altLang="en-US" sz="3600" dirty="0">
                <a:solidFill>
                  <a:srgbClr val="FFFF00"/>
                </a:solidFill>
              </a:rPr>
              <a:t>にＣＳを使用</a:t>
            </a:r>
            <a:r>
              <a:rPr lang="ja-JP" altLang="en-US" sz="3600" dirty="0" smtClean="0">
                <a:solidFill>
                  <a:srgbClr val="FFFF00"/>
                </a:solidFill>
              </a:rPr>
              <a:t>。</a:t>
            </a:r>
            <a:endParaRPr kumimoji="1" lang="ja-JP" altLang="en-US" sz="36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使用する内視鏡の種類</a:t>
            </a:r>
            <a:endParaRPr kumimoji="1" lang="ja-JP" altLang="en-US" dirty="0"/>
          </a:p>
        </p:txBody>
      </p:sp>
      <p:graphicFrame>
        <p:nvGraphicFramePr>
          <p:cNvPr id="9" name="コンテンツ プレースホルダー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659425"/>
              </p:ext>
            </p:extLst>
          </p:nvPr>
        </p:nvGraphicFramePr>
        <p:xfrm>
          <a:off x="457200" y="2174875"/>
          <a:ext cx="4040188" cy="4278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ja-JP" dirty="0" smtClean="0"/>
              <a:t>Total Colonoscopy</a:t>
            </a:r>
            <a:r>
              <a:rPr lang="ja-JP" altLang="en-US" dirty="0" smtClean="0"/>
              <a:t>の割合</a:t>
            </a:r>
            <a:endParaRPr kumimoji="1" lang="ja-JP" altLang="en-US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90736377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左中かっこ 9"/>
          <p:cNvSpPr/>
          <p:nvPr/>
        </p:nvSpPr>
        <p:spPr>
          <a:xfrm rot="16200000">
            <a:off x="1475657" y="5445224"/>
            <a:ext cx="288032" cy="1872208"/>
          </a:xfrm>
          <a:prstGeom prst="leftBrace">
            <a:avLst>
              <a:gd name="adj1" fmla="val 8333"/>
              <a:gd name="adj2" fmla="val 48762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75656" y="6423719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FF00"/>
                </a:solidFill>
                <a:latin typeface="+mn-ea"/>
              </a:rPr>
              <a:t>PCF</a:t>
            </a:r>
            <a:r>
              <a:rPr kumimoji="1" lang="ja-JP" altLang="en-US" sz="2400" b="1" dirty="0" smtClean="0">
                <a:solidFill>
                  <a:srgbClr val="FFFF00"/>
                </a:solidFill>
                <a:latin typeface="+mn-ea"/>
              </a:rPr>
              <a:t>系</a:t>
            </a:r>
            <a:endParaRPr kumimoji="1" lang="ja-JP" altLang="en-US" sz="2400" b="1" dirty="0">
              <a:solidFill>
                <a:srgbClr val="FFFF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3563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>
                <a:solidFill>
                  <a:srgbClr val="FFFF00"/>
                </a:solidFill>
              </a:rPr>
              <a:t>11</a:t>
            </a:r>
            <a:r>
              <a:rPr kumimoji="1" lang="ja-JP" altLang="en-US" sz="3600" dirty="0" smtClean="0">
                <a:solidFill>
                  <a:srgbClr val="FFFF00"/>
                </a:solidFill>
              </a:rPr>
              <a:t>）</a:t>
            </a:r>
            <a:r>
              <a:rPr kumimoji="1" lang="en-US" altLang="ja-JP" sz="3600" dirty="0" smtClean="0">
                <a:solidFill>
                  <a:srgbClr val="FFFF00"/>
                </a:solidFill>
              </a:rPr>
              <a:t>BTS</a:t>
            </a:r>
            <a:r>
              <a:rPr kumimoji="1" lang="ja-JP" altLang="en-US" sz="3600" dirty="0" smtClean="0">
                <a:solidFill>
                  <a:srgbClr val="FFFF00"/>
                </a:solidFill>
              </a:rPr>
              <a:t>症例において、</a:t>
            </a:r>
            <a:r>
              <a:rPr kumimoji="1" lang="en-US" altLang="ja-JP" sz="3600" dirty="0" smtClean="0">
                <a:solidFill>
                  <a:srgbClr val="FFFF00"/>
                </a:solidFill>
              </a:rPr>
              <a:t/>
            </a:r>
            <a:br>
              <a:rPr kumimoji="1" lang="en-US" altLang="ja-JP" sz="3600" dirty="0" smtClean="0">
                <a:solidFill>
                  <a:srgbClr val="FFFF00"/>
                </a:solidFill>
              </a:rPr>
            </a:br>
            <a:r>
              <a:rPr lang="ja-JP" altLang="en-US" sz="3600" dirty="0" smtClean="0">
                <a:solidFill>
                  <a:srgbClr val="FFFF00"/>
                </a:solidFill>
              </a:rPr>
              <a:t>術前の腸管洗浄薬の種類は</a:t>
            </a:r>
            <a:r>
              <a:rPr kumimoji="1" lang="ja-JP" altLang="en-US" sz="3600" dirty="0" smtClean="0">
                <a:solidFill>
                  <a:srgbClr val="FFFF00"/>
                </a:solidFill>
              </a:rPr>
              <a:t>？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497409"/>
              </p:ext>
            </p:extLst>
          </p:nvPr>
        </p:nvGraphicFramePr>
        <p:xfrm>
          <a:off x="457200" y="1623317"/>
          <a:ext cx="8229600" cy="5118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084168" y="616530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FF00"/>
                </a:solidFill>
                <a:latin typeface="+mn-ea"/>
              </a:rPr>
              <a:t>※</a:t>
            </a:r>
            <a:r>
              <a:rPr kumimoji="1" lang="ja-JP" altLang="en-US" sz="2400" b="1" dirty="0" smtClean="0">
                <a:solidFill>
                  <a:srgbClr val="FFFF00"/>
                </a:solidFill>
                <a:latin typeface="+mn-ea"/>
              </a:rPr>
              <a:t>　複数回答含む</a:t>
            </a:r>
            <a:endParaRPr kumimoji="1" lang="ja-JP" altLang="en-US" sz="2400" b="1" dirty="0">
              <a:solidFill>
                <a:srgbClr val="FFFF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001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FF00"/>
                </a:solidFill>
              </a:rPr>
              <a:t>背　景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600200"/>
            <a:ext cx="820891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ja-JP" sz="3600" dirty="0" err="1">
                <a:solidFill>
                  <a:schemeClr val="bg1"/>
                </a:solidFill>
              </a:rPr>
              <a:t>WallFlex</a:t>
            </a:r>
            <a:r>
              <a:rPr lang="ja-JP" altLang="en-US" sz="3600" dirty="0">
                <a:solidFill>
                  <a:schemeClr val="bg1"/>
                </a:solidFill>
              </a:rPr>
              <a:t>大腸ステントが</a:t>
            </a:r>
            <a:r>
              <a:rPr lang="en-US" altLang="ja-JP" sz="3600" dirty="0">
                <a:solidFill>
                  <a:schemeClr val="bg1"/>
                </a:solidFill>
              </a:rPr>
              <a:t>2012</a:t>
            </a:r>
            <a:r>
              <a:rPr lang="ja-JP" altLang="en-US" sz="3600" dirty="0">
                <a:solidFill>
                  <a:schemeClr val="bg1"/>
                </a:solidFill>
              </a:rPr>
              <a:t>年</a:t>
            </a:r>
            <a:r>
              <a:rPr lang="en-US" altLang="ja-JP" sz="3600" dirty="0">
                <a:solidFill>
                  <a:schemeClr val="bg1"/>
                </a:solidFill>
              </a:rPr>
              <a:t>1</a:t>
            </a:r>
            <a:r>
              <a:rPr lang="ja-JP" altLang="en-US" sz="3600" dirty="0">
                <a:solidFill>
                  <a:schemeClr val="bg1"/>
                </a:solidFill>
              </a:rPr>
              <a:t>月</a:t>
            </a:r>
            <a:r>
              <a:rPr lang="ja-JP" altLang="en-US" sz="3600" dirty="0" smtClean="0">
                <a:solidFill>
                  <a:schemeClr val="bg1"/>
                </a:solidFill>
              </a:rPr>
              <a:t>に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chemeClr val="bg1"/>
                </a:solidFill>
              </a:rPr>
              <a:t>　保険</a:t>
            </a:r>
            <a:r>
              <a:rPr lang="ja-JP" altLang="en-US" sz="3600" dirty="0">
                <a:solidFill>
                  <a:schemeClr val="bg1"/>
                </a:solidFill>
              </a:rPr>
              <a:t>収載され、</a:t>
            </a:r>
            <a:r>
              <a:rPr lang="en-US" altLang="ja-JP" sz="3600" dirty="0">
                <a:solidFill>
                  <a:schemeClr val="bg1"/>
                </a:solidFill>
              </a:rPr>
              <a:t>2</a:t>
            </a:r>
            <a:r>
              <a:rPr lang="ja-JP" altLang="en-US" sz="3600" dirty="0">
                <a:solidFill>
                  <a:schemeClr val="bg1"/>
                </a:solidFill>
              </a:rPr>
              <a:t>年近くが経過、</a:t>
            </a:r>
            <a:r>
              <a:rPr lang="en-US" altLang="ja-JP" sz="3600" dirty="0">
                <a:solidFill>
                  <a:schemeClr val="bg1"/>
                </a:solidFill>
              </a:rPr>
              <a:t>2013</a:t>
            </a:r>
            <a:r>
              <a:rPr lang="ja-JP" altLang="en-US" sz="3600" dirty="0" smtClean="0">
                <a:solidFill>
                  <a:schemeClr val="bg1"/>
                </a:solidFill>
              </a:rPr>
              <a:t>年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chemeClr val="bg1"/>
                </a:solidFill>
              </a:rPr>
              <a:t>　</a:t>
            </a:r>
            <a:r>
              <a:rPr lang="en-US" altLang="ja-JP" sz="3600" dirty="0" smtClean="0">
                <a:solidFill>
                  <a:schemeClr val="bg1"/>
                </a:solidFill>
              </a:rPr>
              <a:t>7</a:t>
            </a:r>
            <a:r>
              <a:rPr lang="ja-JP" altLang="en-US" sz="3600" dirty="0">
                <a:solidFill>
                  <a:schemeClr val="bg1"/>
                </a:solidFill>
              </a:rPr>
              <a:t>月には</a:t>
            </a:r>
            <a:r>
              <a:rPr lang="en-US" altLang="ja-JP" sz="3600" dirty="0" err="1">
                <a:solidFill>
                  <a:schemeClr val="bg1"/>
                </a:solidFill>
              </a:rPr>
              <a:t>Niti</a:t>
            </a:r>
            <a:r>
              <a:rPr lang="en-US" altLang="ja-JP" sz="3600" dirty="0">
                <a:solidFill>
                  <a:schemeClr val="bg1"/>
                </a:solidFill>
              </a:rPr>
              <a:t>-S</a:t>
            </a:r>
            <a:r>
              <a:rPr lang="ja-JP" altLang="en-US" sz="3600" dirty="0">
                <a:solidFill>
                  <a:schemeClr val="bg1"/>
                </a:solidFill>
              </a:rPr>
              <a:t>大腸ステントも保険</a:t>
            </a:r>
            <a:r>
              <a:rPr lang="ja-JP" altLang="en-US" sz="3600" dirty="0" smtClean="0">
                <a:solidFill>
                  <a:schemeClr val="bg1"/>
                </a:solidFill>
              </a:rPr>
              <a:t>収載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chemeClr val="bg1"/>
                </a:solidFill>
              </a:rPr>
              <a:t>　された</a:t>
            </a:r>
            <a:r>
              <a:rPr lang="ja-JP" altLang="en-US" sz="3600" dirty="0">
                <a:solidFill>
                  <a:schemeClr val="bg1"/>
                </a:solidFill>
              </a:rPr>
              <a:t>。大腸テント安全手技研究会</a:t>
            </a:r>
            <a:r>
              <a:rPr lang="ja-JP" altLang="en-US" sz="3600" dirty="0" smtClean="0">
                <a:solidFill>
                  <a:schemeClr val="bg1"/>
                </a:solidFill>
              </a:rPr>
              <a:t>の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chemeClr val="bg1"/>
                </a:solidFill>
              </a:rPr>
              <a:t>　前向き</a:t>
            </a:r>
            <a:r>
              <a:rPr lang="ja-JP" altLang="en-US" sz="3600" dirty="0">
                <a:solidFill>
                  <a:schemeClr val="bg1"/>
                </a:solidFill>
              </a:rPr>
              <a:t>安全性研究症例登録も</a:t>
            </a:r>
            <a:r>
              <a:rPr lang="en-US" altLang="ja-JP" sz="3600" dirty="0">
                <a:solidFill>
                  <a:schemeClr val="bg1"/>
                </a:solidFill>
              </a:rPr>
              <a:t>500</a:t>
            </a:r>
            <a:r>
              <a:rPr lang="ja-JP" altLang="en-US" sz="3600" dirty="0">
                <a:solidFill>
                  <a:schemeClr val="bg1"/>
                </a:solidFill>
              </a:rPr>
              <a:t>例</a:t>
            </a:r>
            <a:r>
              <a:rPr lang="ja-JP" altLang="en-US" sz="3600" dirty="0" smtClean="0">
                <a:solidFill>
                  <a:schemeClr val="bg1"/>
                </a:solidFill>
              </a:rPr>
              <a:t>を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chemeClr val="bg1"/>
                </a:solidFill>
              </a:rPr>
              <a:t>　超え</a:t>
            </a:r>
            <a:r>
              <a:rPr lang="ja-JP" altLang="en-US" sz="3600" dirty="0">
                <a:solidFill>
                  <a:schemeClr val="bg1"/>
                </a:solidFill>
              </a:rPr>
              <a:t>、導入されている施設も増加</a:t>
            </a:r>
            <a:r>
              <a:rPr lang="ja-JP" altLang="en-US" sz="3600" dirty="0" smtClean="0">
                <a:solidFill>
                  <a:schemeClr val="bg1"/>
                </a:solidFill>
              </a:rPr>
              <a:t>して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いる</a:t>
            </a:r>
            <a:r>
              <a:rPr lang="ja-JP" altLang="en-US" sz="3600" dirty="0">
                <a:solidFill>
                  <a:schemeClr val="bg1"/>
                </a:solidFill>
              </a:rPr>
              <a:t>。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FF00"/>
                </a:solidFill>
              </a:rPr>
              <a:t>ま　と　め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ja-JP" altLang="en-US" dirty="0" smtClean="0">
                <a:solidFill>
                  <a:schemeClr val="bg1"/>
                </a:solidFill>
              </a:rPr>
              <a:t>大腸ステント挿入にかかわる総人員は、</a:t>
            </a:r>
            <a:endParaRPr lang="en-US" altLang="ja-JP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dirty="0" smtClean="0">
                <a:solidFill>
                  <a:schemeClr val="bg1"/>
                </a:solidFill>
              </a:rPr>
              <a:t>平均</a:t>
            </a:r>
            <a:r>
              <a:rPr lang="en-US" altLang="ja-JP" dirty="0" smtClean="0">
                <a:solidFill>
                  <a:schemeClr val="bg1"/>
                </a:solidFill>
                <a:latin typeface="+mn-ea"/>
              </a:rPr>
              <a:t>4.55</a:t>
            </a:r>
            <a:r>
              <a:rPr lang="ja-JP" altLang="en-US" dirty="0" smtClean="0">
                <a:solidFill>
                  <a:schemeClr val="bg1"/>
                </a:solidFill>
                <a:latin typeface="+mn-ea"/>
              </a:rPr>
              <a:t>人、そのうち医師は平均</a:t>
            </a:r>
            <a:r>
              <a:rPr lang="en-US" altLang="ja-JP" dirty="0" smtClean="0">
                <a:solidFill>
                  <a:schemeClr val="bg1"/>
                </a:solidFill>
                <a:latin typeface="+mn-ea"/>
              </a:rPr>
              <a:t>2.55</a:t>
            </a:r>
            <a:r>
              <a:rPr lang="ja-JP" altLang="en-US" dirty="0" smtClean="0">
                <a:solidFill>
                  <a:schemeClr val="bg1"/>
                </a:solidFill>
                <a:latin typeface="+mn-ea"/>
              </a:rPr>
              <a:t>人。</a:t>
            </a:r>
            <a:endParaRPr lang="en-US" altLang="ja-JP" dirty="0" smtClean="0">
              <a:solidFill>
                <a:schemeClr val="bg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dirty="0" smtClean="0">
                <a:solidFill>
                  <a:schemeClr val="bg1"/>
                </a:solidFill>
                <a:latin typeface="+mn-ea"/>
              </a:rPr>
              <a:t>８割を超える施設で、ＣＯ２送気を使用。</a:t>
            </a:r>
            <a:endParaRPr lang="en-US" altLang="ja-JP" dirty="0" smtClean="0">
              <a:solidFill>
                <a:schemeClr val="bg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dirty="0">
                <a:solidFill>
                  <a:schemeClr val="bg1"/>
                </a:solidFill>
                <a:latin typeface="+mn-ea"/>
              </a:rPr>
              <a:t>狭窄部造影に使用する</a:t>
            </a:r>
            <a:r>
              <a:rPr lang="ja-JP" altLang="en-US" dirty="0" smtClean="0">
                <a:solidFill>
                  <a:schemeClr val="bg1"/>
                </a:solidFill>
                <a:latin typeface="+mn-ea"/>
              </a:rPr>
              <a:t>チューブは、ほぼ</a:t>
            </a:r>
            <a:endParaRPr lang="en-US" altLang="ja-JP" dirty="0" smtClean="0">
              <a:solidFill>
                <a:schemeClr val="bg1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  <a:latin typeface="+mn-ea"/>
              </a:rPr>
              <a:t>　</a:t>
            </a:r>
            <a:r>
              <a:rPr lang="ja-JP" altLang="en-US" dirty="0" smtClean="0">
                <a:solidFill>
                  <a:schemeClr val="bg1"/>
                </a:solidFill>
                <a:latin typeface="+mn-ea"/>
              </a:rPr>
              <a:t>ＥＲＣＰ用のものを使用されている。</a:t>
            </a:r>
            <a:endParaRPr lang="en-US" altLang="ja-JP" dirty="0" smtClean="0">
              <a:solidFill>
                <a:schemeClr val="bg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dirty="0" smtClean="0">
                <a:solidFill>
                  <a:schemeClr val="bg1"/>
                </a:solidFill>
                <a:latin typeface="+mn-ea"/>
              </a:rPr>
              <a:t>使用するガイドワイヤー</a:t>
            </a:r>
            <a:r>
              <a:rPr lang="ja-JP" altLang="en-US" dirty="0">
                <a:solidFill>
                  <a:schemeClr val="bg1"/>
                </a:solidFill>
                <a:latin typeface="+mn-ea"/>
              </a:rPr>
              <a:t>の</a:t>
            </a:r>
            <a:r>
              <a:rPr lang="ja-JP" altLang="en-US" dirty="0" smtClean="0">
                <a:solidFill>
                  <a:schemeClr val="bg1"/>
                </a:solidFill>
                <a:latin typeface="+mn-ea"/>
              </a:rPr>
              <a:t>サイズは</a:t>
            </a:r>
            <a:r>
              <a:rPr lang="en-US" altLang="ja-JP" dirty="0" smtClean="0">
                <a:solidFill>
                  <a:schemeClr val="bg1"/>
                </a:solidFill>
                <a:latin typeface="+mn-ea"/>
              </a:rPr>
              <a:t>0.035inch</a:t>
            </a:r>
            <a:r>
              <a:rPr lang="ja-JP" altLang="en-US" dirty="0" smtClean="0">
                <a:solidFill>
                  <a:schemeClr val="bg1"/>
                </a:solidFill>
                <a:latin typeface="+mn-ea"/>
              </a:rPr>
              <a:t>が多い。</a:t>
            </a:r>
            <a:endParaRPr lang="en-US" altLang="ja-JP" dirty="0" smtClean="0">
              <a:solidFill>
                <a:schemeClr val="bg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dirty="0">
                <a:solidFill>
                  <a:schemeClr val="bg1"/>
                </a:solidFill>
                <a:latin typeface="+mn-ea"/>
              </a:rPr>
              <a:t>ステント挿入後の口側大腸の観察</a:t>
            </a:r>
            <a:r>
              <a:rPr lang="ja-JP" altLang="en-US" dirty="0" smtClean="0">
                <a:solidFill>
                  <a:schemeClr val="bg1"/>
                </a:solidFill>
                <a:latin typeface="+mn-ea"/>
              </a:rPr>
              <a:t>は、内視鏡か注腸で行われている。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6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FF00"/>
                </a:solidFill>
              </a:rPr>
              <a:t>結　語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ja-JP" altLang="en-US" sz="3600" dirty="0" smtClean="0">
                <a:solidFill>
                  <a:schemeClr val="bg1"/>
                </a:solidFill>
              </a:rPr>
              <a:t>大腸ステント挿入時の各施設</a:t>
            </a:r>
            <a:r>
              <a:rPr lang="ja-JP" altLang="en-US" sz="3600" dirty="0">
                <a:solidFill>
                  <a:schemeClr val="bg1"/>
                </a:solidFill>
              </a:rPr>
              <a:t>で</a:t>
            </a:r>
            <a:r>
              <a:rPr lang="ja-JP" altLang="en-US" sz="3600" dirty="0" smtClean="0">
                <a:solidFill>
                  <a:schemeClr val="bg1"/>
                </a:solidFill>
              </a:rPr>
              <a:t>の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chemeClr val="bg1"/>
                </a:solidFill>
              </a:rPr>
              <a:t>　手技や使用ガイドワイヤー</a:t>
            </a:r>
            <a:r>
              <a:rPr lang="ja-JP" altLang="en-US" sz="3600" dirty="0">
                <a:solidFill>
                  <a:schemeClr val="bg1"/>
                </a:solidFill>
              </a:rPr>
              <a:t>等について</a:t>
            </a:r>
            <a:r>
              <a:rPr lang="ja-JP" altLang="en-US" sz="3600" dirty="0" smtClean="0">
                <a:solidFill>
                  <a:schemeClr val="bg1"/>
                </a:solidFill>
              </a:rPr>
              <a:t>の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アンケート調査を行い、報告をした。</a:t>
            </a:r>
            <a:endParaRPr lang="ja-JP" altLang="en-US" sz="36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6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FF00"/>
                </a:solidFill>
              </a:rPr>
              <a:t>目　的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91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ja-JP" altLang="en-US" sz="3600" dirty="0">
                <a:solidFill>
                  <a:schemeClr val="bg1"/>
                </a:solidFill>
              </a:rPr>
              <a:t>施設間により挿入時の手技について</a:t>
            </a:r>
            <a:r>
              <a:rPr lang="ja-JP" altLang="en-US" sz="3600" dirty="0" smtClean="0">
                <a:solidFill>
                  <a:schemeClr val="bg1"/>
                </a:solidFill>
              </a:rPr>
              <a:t>、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chemeClr val="bg1"/>
                </a:solidFill>
              </a:rPr>
              <a:t>　統一</a:t>
            </a:r>
            <a:r>
              <a:rPr lang="ja-JP" altLang="en-US" sz="3600" dirty="0">
                <a:solidFill>
                  <a:schemeClr val="bg1"/>
                </a:solidFill>
              </a:rPr>
              <a:t>されておらず、その方法は様々</a:t>
            </a:r>
            <a:r>
              <a:rPr lang="ja-JP" altLang="en-US" sz="3600" dirty="0" smtClean="0">
                <a:solidFill>
                  <a:schemeClr val="bg1"/>
                </a:solidFill>
              </a:rPr>
              <a:t>で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ある。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　今回</a:t>
            </a:r>
            <a:r>
              <a:rPr lang="ja-JP" altLang="en-US" sz="3600" dirty="0">
                <a:solidFill>
                  <a:schemeClr val="bg1"/>
                </a:solidFill>
              </a:rPr>
              <a:t>、第</a:t>
            </a:r>
            <a:r>
              <a:rPr lang="en-US" altLang="ja-JP" sz="3600" dirty="0">
                <a:solidFill>
                  <a:schemeClr val="bg1"/>
                </a:solidFill>
              </a:rPr>
              <a:t>3</a:t>
            </a:r>
            <a:r>
              <a:rPr lang="ja-JP" altLang="en-US" sz="3600" dirty="0">
                <a:solidFill>
                  <a:schemeClr val="bg1"/>
                </a:solidFill>
              </a:rPr>
              <a:t>回大腸ステント</a:t>
            </a:r>
            <a:r>
              <a:rPr lang="ja-JP" altLang="en-US" sz="3600" dirty="0" smtClean="0">
                <a:solidFill>
                  <a:schemeClr val="bg1"/>
                </a:solidFill>
              </a:rPr>
              <a:t>安全手技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研究会</a:t>
            </a:r>
            <a:r>
              <a:rPr lang="ja-JP" altLang="en-US" sz="3600" dirty="0">
                <a:solidFill>
                  <a:schemeClr val="bg1"/>
                </a:solidFill>
              </a:rPr>
              <a:t>の開催にあたり、各施設</a:t>
            </a:r>
            <a:r>
              <a:rPr lang="ja-JP" altLang="en-US" sz="3600" dirty="0" smtClean="0">
                <a:solidFill>
                  <a:schemeClr val="bg1"/>
                </a:solidFill>
              </a:rPr>
              <a:t>での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ステント</a:t>
            </a:r>
            <a:r>
              <a:rPr lang="ja-JP" altLang="en-US" sz="3600" dirty="0">
                <a:solidFill>
                  <a:schemeClr val="bg1"/>
                </a:solidFill>
              </a:rPr>
              <a:t>挿入時の手技や使用</a:t>
            </a:r>
            <a:r>
              <a:rPr lang="ja-JP" altLang="en-US" sz="3600" dirty="0" smtClean="0">
                <a:solidFill>
                  <a:schemeClr val="bg1"/>
                </a:solidFill>
              </a:rPr>
              <a:t>ガイド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ワイヤー</a:t>
            </a:r>
            <a:r>
              <a:rPr lang="ja-JP" altLang="en-US" sz="3600" dirty="0">
                <a:solidFill>
                  <a:schemeClr val="bg1"/>
                </a:solidFill>
              </a:rPr>
              <a:t>等についてのアンケート調査</a:t>
            </a:r>
            <a:r>
              <a:rPr lang="ja-JP" altLang="en-US" sz="3600" dirty="0" smtClean="0">
                <a:solidFill>
                  <a:schemeClr val="bg1"/>
                </a:solidFill>
              </a:rPr>
              <a:t>を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行った。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6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FF00"/>
                </a:solidFill>
              </a:rPr>
              <a:t>方　法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484784"/>
            <a:ext cx="8686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ja-JP" altLang="en-US" sz="3600" dirty="0">
                <a:solidFill>
                  <a:schemeClr val="bg1"/>
                </a:solidFill>
              </a:rPr>
              <a:t>当研究会所属施設を中心に、これ</a:t>
            </a:r>
            <a:r>
              <a:rPr lang="ja-JP" altLang="en-US" sz="3600" dirty="0" smtClean="0">
                <a:solidFill>
                  <a:schemeClr val="bg1"/>
                </a:solidFill>
              </a:rPr>
              <a:t>までの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chemeClr val="bg1"/>
                </a:solidFill>
              </a:rPr>
              <a:t>　一般的</a:t>
            </a:r>
            <a:r>
              <a:rPr lang="ja-JP" altLang="en-US" sz="3600" dirty="0">
                <a:solidFill>
                  <a:schemeClr val="bg1"/>
                </a:solidFill>
              </a:rPr>
              <a:t>な</a:t>
            </a:r>
            <a:r>
              <a:rPr lang="en-US" altLang="ja-JP" sz="3600" dirty="0" err="1">
                <a:solidFill>
                  <a:schemeClr val="bg1"/>
                </a:solidFill>
              </a:rPr>
              <a:t>WallFlex</a:t>
            </a:r>
            <a:r>
              <a:rPr lang="ja-JP" altLang="en-US" sz="3600" dirty="0">
                <a:solidFill>
                  <a:schemeClr val="bg1"/>
                </a:solidFill>
              </a:rPr>
              <a:t>留置を念頭に</a:t>
            </a:r>
            <a:r>
              <a:rPr lang="ja-JP" altLang="en-US" sz="3600" dirty="0" smtClean="0">
                <a:solidFill>
                  <a:schemeClr val="bg1"/>
                </a:solidFill>
              </a:rPr>
              <a:t>置いた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アンケート</a:t>
            </a:r>
            <a:r>
              <a:rPr lang="ja-JP" altLang="en-US" sz="3600" dirty="0">
                <a:solidFill>
                  <a:schemeClr val="bg1"/>
                </a:solidFill>
              </a:rPr>
              <a:t>調査を依頼し、</a:t>
            </a:r>
            <a:r>
              <a:rPr lang="en-US" altLang="ja-JP" sz="3600" dirty="0">
                <a:solidFill>
                  <a:schemeClr val="bg1"/>
                </a:solidFill>
              </a:rPr>
              <a:t>20</a:t>
            </a:r>
            <a:r>
              <a:rPr lang="ja-JP" altLang="en-US" sz="3600" dirty="0">
                <a:solidFill>
                  <a:schemeClr val="bg1"/>
                </a:solidFill>
              </a:rPr>
              <a:t>施設</a:t>
            </a:r>
            <a:r>
              <a:rPr lang="ja-JP" altLang="en-US" sz="3600" dirty="0" smtClean="0">
                <a:solidFill>
                  <a:schemeClr val="bg1"/>
                </a:solidFill>
              </a:rPr>
              <a:t>に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ご回答</a:t>
            </a:r>
            <a:r>
              <a:rPr lang="ja-JP" altLang="en-US" sz="3600" dirty="0">
                <a:solidFill>
                  <a:schemeClr val="bg1"/>
                </a:solidFill>
              </a:rPr>
              <a:t>をいただいた</a:t>
            </a:r>
            <a:r>
              <a:rPr lang="ja-JP" altLang="en-US" sz="3600" dirty="0" smtClean="0">
                <a:solidFill>
                  <a:schemeClr val="bg1"/>
                </a:solidFill>
              </a:rPr>
              <a:t>。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sz="3600" dirty="0" smtClean="0">
                <a:solidFill>
                  <a:schemeClr val="bg1"/>
                </a:solidFill>
              </a:rPr>
              <a:t>計</a:t>
            </a:r>
            <a:r>
              <a:rPr lang="en-US" altLang="ja-JP" sz="3600" dirty="0" smtClean="0">
                <a:solidFill>
                  <a:schemeClr val="bg1"/>
                </a:solidFill>
              </a:rPr>
              <a:t>11</a:t>
            </a:r>
            <a:r>
              <a:rPr lang="ja-JP" altLang="en-US" sz="3600" dirty="0" smtClean="0">
                <a:solidFill>
                  <a:schemeClr val="bg1"/>
                </a:solidFill>
              </a:rPr>
              <a:t>項目について</a:t>
            </a:r>
            <a:r>
              <a:rPr lang="ja-JP" altLang="en-US" sz="3600" dirty="0">
                <a:solidFill>
                  <a:schemeClr val="bg1"/>
                </a:solidFill>
              </a:rPr>
              <a:t>手技の安全性</a:t>
            </a:r>
            <a:r>
              <a:rPr lang="ja-JP" altLang="en-US" sz="3600" dirty="0" smtClean="0">
                <a:solidFill>
                  <a:schemeClr val="bg1"/>
                </a:solidFill>
              </a:rPr>
              <a:t>の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chemeClr val="bg1"/>
                </a:solidFill>
              </a:rPr>
              <a:t>　面</a:t>
            </a:r>
            <a:r>
              <a:rPr lang="ja-JP" altLang="en-US" sz="3600" dirty="0">
                <a:solidFill>
                  <a:schemeClr val="bg1"/>
                </a:solidFill>
              </a:rPr>
              <a:t>から、重要と考え考えられる内容</a:t>
            </a:r>
            <a:r>
              <a:rPr lang="ja-JP" altLang="en-US" sz="3600" dirty="0" smtClean="0">
                <a:solidFill>
                  <a:schemeClr val="bg1"/>
                </a:solidFill>
              </a:rPr>
              <a:t>に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関して</a:t>
            </a:r>
            <a:r>
              <a:rPr lang="ja-JP" altLang="en-US" sz="3600" dirty="0">
                <a:solidFill>
                  <a:schemeClr val="bg1"/>
                </a:solidFill>
              </a:rPr>
              <a:t>は、さらに詳細なご意見を</a:t>
            </a:r>
            <a:r>
              <a:rPr lang="ja-JP" altLang="en-US" sz="3600" dirty="0" err="1">
                <a:solidFill>
                  <a:schemeClr val="bg1"/>
                </a:solidFill>
              </a:rPr>
              <a:t>うか</a:t>
            </a:r>
            <a:r>
              <a:rPr lang="ja-JP" altLang="en-US" sz="3600" dirty="0" smtClean="0">
                <a:solidFill>
                  <a:schemeClr val="bg1"/>
                </a:solidFill>
              </a:rPr>
              <a:t>が</a:t>
            </a:r>
            <a:endParaRPr lang="en-US" altLang="ja-JP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った。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6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FF00"/>
                </a:solidFill>
              </a:rPr>
              <a:t>アンケートの主回答項目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ea"/>
              <a:buAutoNum type="circleNumDbPlain" startAt="5"/>
            </a:pPr>
            <a:r>
              <a:rPr lang="en-US" altLang="ja-JP" sz="2800" dirty="0" smtClean="0">
                <a:solidFill>
                  <a:schemeClr val="bg1"/>
                </a:solidFill>
              </a:rPr>
              <a:t>CO2</a:t>
            </a:r>
            <a:r>
              <a:rPr lang="ja-JP" altLang="en-US" sz="2800" dirty="0">
                <a:solidFill>
                  <a:schemeClr val="bg1"/>
                </a:solidFill>
              </a:rPr>
              <a:t>送気の使用について</a:t>
            </a: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</a:rPr>
              <a:t>⑥　狭窄部</a:t>
            </a:r>
            <a:r>
              <a:rPr lang="ja-JP" altLang="en-US" sz="2800" dirty="0">
                <a:solidFill>
                  <a:schemeClr val="bg1"/>
                </a:solidFill>
              </a:rPr>
              <a:t>造影検査に</a:t>
            </a:r>
            <a:r>
              <a:rPr lang="ja-JP" altLang="en-US" sz="2800" dirty="0" smtClean="0">
                <a:solidFill>
                  <a:schemeClr val="bg1"/>
                </a:solidFill>
              </a:rPr>
              <a:t>ついて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</a:rPr>
              <a:t>⑦　最初</a:t>
            </a:r>
            <a:r>
              <a:rPr lang="ja-JP" altLang="en-US" sz="2800" dirty="0">
                <a:solidFill>
                  <a:schemeClr val="bg1"/>
                </a:solidFill>
              </a:rPr>
              <a:t>に</a:t>
            </a:r>
            <a:r>
              <a:rPr lang="ja-JP" altLang="en-US" dirty="0">
                <a:solidFill>
                  <a:schemeClr val="bg1"/>
                </a:solidFill>
              </a:rPr>
              <a:t>使用</a:t>
            </a:r>
            <a:r>
              <a:rPr lang="ja-JP" altLang="en-US" sz="2800" dirty="0">
                <a:solidFill>
                  <a:schemeClr val="bg1"/>
                </a:solidFill>
              </a:rPr>
              <a:t>するガイドワイヤーの種類、サイズに</a:t>
            </a:r>
            <a:r>
              <a:rPr lang="ja-JP" altLang="en-US" sz="2800" dirty="0" smtClean="0">
                <a:solidFill>
                  <a:schemeClr val="bg1"/>
                </a:solidFill>
              </a:rPr>
              <a:t>ついて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</a:rPr>
              <a:t>⑧　ガイドワイヤー</a:t>
            </a:r>
            <a:r>
              <a:rPr lang="ja-JP" altLang="en-US" sz="2800" dirty="0">
                <a:solidFill>
                  <a:schemeClr val="bg1"/>
                </a:solidFill>
              </a:rPr>
              <a:t>挿入時にシース使用に</a:t>
            </a:r>
            <a:r>
              <a:rPr lang="ja-JP" altLang="en-US" sz="2800" dirty="0" smtClean="0">
                <a:solidFill>
                  <a:schemeClr val="bg1"/>
                </a:solidFill>
              </a:rPr>
              <a:t>ついて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</a:rPr>
              <a:t>⑨　ステント</a:t>
            </a:r>
            <a:r>
              <a:rPr lang="ja-JP" altLang="en-US" sz="2800" dirty="0">
                <a:solidFill>
                  <a:schemeClr val="bg1"/>
                </a:solidFill>
              </a:rPr>
              <a:t>挿入後の口側大腸の観察施行に</a:t>
            </a:r>
            <a:r>
              <a:rPr lang="ja-JP" altLang="en-US" sz="2800" dirty="0" smtClean="0">
                <a:solidFill>
                  <a:schemeClr val="bg1"/>
                </a:solidFill>
              </a:rPr>
              <a:t>ついて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</a:rPr>
              <a:t>⑩　⑨</a:t>
            </a:r>
            <a:r>
              <a:rPr lang="ja-JP" altLang="en-US" sz="2800" dirty="0">
                <a:solidFill>
                  <a:schemeClr val="bg1"/>
                </a:solidFill>
              </a:rPr>
              <a:t>の観察内容に</a:t>
            </a:r>
            <a:r>
              <a:rPr lang="ja-JP" altLang="en-US" sz="2800" dirty="0" smtClean="0">
                <a:solidFill>
                  <a:schemeClr val="bg1"/>
                </a:solidFill>
              </a:rPr>
              <a:t>ついて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</a:rPr>
              <a:t>⑪　</a:t>
            </a:r>
            <a:r>
              <a:rPr lang="en-US" altLang="ja-JP" sz="2800" dirty="0" smtClean="0">
                <a:solidFill>
                  <a:schemeClr val="bg1"/>
                </a:solidFill>
              </a:rPr>
              <a:t>BTS</a:t>
            </a:r>
            <a:r>
              <a:rPr lang="ja-JP" altLang="en-US" sz="2800" dirty="0">
                <a:solidFill>
                  <a:schemeClr val="bg1"/>
                </a:solidFill>
              </a:rPr>
              <a:t>症例において術前の腸管洗浄に</a:t>
            </a:r>
            <a:r>
              <a:rPr lang="ja-JP" altLang="en-US" sz="2800" dirty="0" smtClean="0">
                <a:solidFill>
                  <a:schemeClr val="bg1"/>
                </a:solidFill>
              </a:rPr>
              <a:t>ついて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5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200" dirty="0" smtClean="0">
                <a:solidFill>
                  <a:srgbClr val="FFFF00"/>
                </a:solidFill>
              </a:rPr>
              <a:t>１）挿入手技にかかわるスタッフの人数は？</a:t>
            </a:r>
            <a:endParaRPr kumimoji="1" lang="ja-JP" alt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957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084168" y="616530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FF00"/>
                </a:solidFill>
                <a:latin typeface="+mn-ea"/>
              </a:rPr>
              <a:t>平均　</a:t>
            </a:r>
            <a:r>
              <a:rPr kumimoji="1" lang="en-US" altLang="ja-JP" sz="2400" b="1" dirty="0" smtClean="0">
                <a:solidFill>
                  <a:srgbClr val="FFFF00"/>
                </a:solidFill>
                <a:latin typeface="+mn-ea"/>
              </a:rPr>
              <a:t>4.55</a:t>
            </a:r>
            <a:r>
              <a:rPr kumimoji="1" lang="ja-JP" altLang="en-US" sz="2400" b="1" dirty="0" smtClean="0">
                <a:solidFill>
                  <a:srgbClr val="FFFF00"/>
                </a:solidFill>
                <a:latin typeface="+mn-ea"/>
              </a:rPr>
              <a:t>人</a:t>
            </a:r>
            <a:endParaRPr kumimoji="1" lang="ja-JP" altLang="en-US" sz="2400" b="1" dirty="0">
              <a:solidFill>
                <a:srgbClr val="FFFF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613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600" dirty="0" smtClean="0">
                <a:solidFill>
                  <a:srgbClr val="FFFF00"/>
                </a:solidFill>
              </a:rPr>
              <a:t>１）挿入手技にかかわる医師の人数は？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8196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6084168" y="616530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FF00"/>
                </a:solidFill>
                <a:latin typeface="+mn-ea"/>
              </a:rPr>
              <a:t>平均　</a:t>
            </a:r>
            <a:r>
              <a:rPr kumimoji="1" lang="en-US" altLang="ja-JP" sz="2400" b="1" dirty="0" smtClean="0">
                <a:solidFill>
                  <a:srgbClr val="FFFF00"/>
                </a:solidFill>
                <a:latin typeface="+mn-ea"/>
              </a:rPr>
              <a:t>2.55</a:t>
            </a:r>
            <a:r>
              <a:rPr kumimoji="1" lang="ja-JP" altLang="en-US" sz="2400" b="1" dirty="0" smtClean="0">
                <a:solidFill>
                  <a:srgbClr val="FFFF00"/>
                </a:solidFill>
                <a:latin typeface="+mn-ea"/>
              </a:rPr>
              <a:t>人</a:t>
            </a:r>
            <a:endParaRPr kumimoji="1" lang="ja-JP" altLang="en-US" sz="2400" b="1" dirty="0">
              <a:solidFill>
                <a:srgbClr val="FFFF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7365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>
                <a:solidFill>
                  <a:srgbClr val="FFFF00"/>
                </a:solidFill>
              </a:rPr>
              <a:t>2</a:t>
            </a:r>
            <a:r>
              <a:rPr kumimoji="1" lang="ja-JP" altLang="en-US" sz="3600" dirty="0" smtClean="0">
                <a:solidFill>
                  <a:srgbClr val="FFFF00"/>
                </a:solidFill>
              </a:rPr>
              <a:t>）</a:t>
            </a:r>
            <a:r>
              <a:rPr lang="ja-JP" altLang="en-US" sz="3600" dirty="0" smtClean="0">
                <a:solidFill>
                  <a:srgbClr val="FFFF00"/>
                </a:solidFill>
              </a:rPr>
              <a:t>通常使用する内視鏡の種類は？</a:t>
            </a:r>
            <a:endParaRPr kumimoji="1" lang="ja-JP" altLang="en-US" sz="3600" dirty="0">
              <a:solidFill>
                <a:srgbClr val="FFFF00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827402"/>
              </p:ext>
            </p:extLst>
          </p:nvPr>
        </p:nvGraphicFramePr>
        <p:xfrm>
          <a:off x="457200" y="1600200"/>
          <a:ext cx="8229600" cy="5026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084168" y="616530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FF00"/>
                </a:solidFill>
                <a:latin typeface="+mn-ea"/>
              </a:rPr>
              <a:t>※</a:t>
            </a:r>
            <a:r>
              <a:rPr kumimoji="1" lang="ja-JP" altLang="en-US" sz="2400" b="1" dirty="0" smtClean="0">
                <a:solidFill>
                  <a:srgbClr val="FFFF00"/>
                </a:solidFill>
                <a:latin typeface="+mn-ea"/>
              </a:rPr>
              <a:t>　複数回答含む</a:t>
            </a:r>
            <a:endParaRPr kumimoji="1" lang="ja-JP" altLang="en-US" sz="2400" b="1" dirty="0">
              <a:solidFill>
                <a:srgbClr val="FFFF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73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FF00"/>
                </a:solidFill>
              </a:rPr>
              <a:t>３）</a:t>
            </a:r>
            <a:r>
              <a:rPr lang="en-US" altLang="ja-JP" dirty="0">
                <a:solidFill>
                  <a:srgbClr val="FFFF00"/>
                </a:solidFill>
              </a:rPr>
              <a:t>TTS</a:t>
            </a:r>
            <a:r>
              <a:rPr lang="ja-JP" altLang="en-US" dirty="0">
                <a:solidFill>
                  <a:srgbClr val="FFFF00"/>
                </a:solidFill>
              </a:rPr>
              <a:t>法の割合は？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3693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779912" y="47971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FF00"/>
                </a:solidFill>
              </a:rPr>
              <a:t>16</a:t>
            </a:r>
            <a:r>
              <a:rPr kumimoji="1" lang="ja-JP" altLang="en-US" b="1" dirty="0" smtClean="0">
                <a:solidFill>
                  <a:srgbClr val="FFFF00"/>
                </a:solidFill>
              </a:rPr>
              <a:t>施設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99792" y="29249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FF00"/>
                </a:solidFill>
              </a:rPr>
              <a:t>4</a:t>
            </a:r>
            <a:r>
              <a:rPr kumimoji="1" lang="ja-JP" altLang="en-US" b="1" dirty="0" smtClean="0">
                <a:solidFill>
                  <a:srgbClr val="FFFF00"/>
                </a:solidFill>
              </a:rPr>
              <a:t>施設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8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エレメント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テーマ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テーマ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429</Words>
  <Application>Microsoft Office PowerPoint</Application>
  <PresentationFormat>画面に合わせる (4:3)</PresentationFormat>
  <Paragraphs>119</Paragraphs>
  <Slides>21</Slides>
  <Notes>21</Notes>
  <HiddenSlides>0</HiddenSlides>
  <MMClips>0</MMClips>
  <ScaleCrop>false</ScaleCrop>
  <HeadingPairs>
    <vt:vector size="4" baseType="variant">
      <vt:variant>
        <vt:lpstr>テーマ</vt:lpstr>
      </vt:variant>
      <vt:variant>
        <vt:i4>4</vt:i4>
      </vt:variant>
      <vt:variant>
        <vt:lpstr>スライド タイトル</vt:lpstr>
      </vt:variant>
      <vt:variant>
        <vt:i4>21</vt:i4>
      </vt:variant>
    </vt:vector>
  </HeadingPairs>
  <TitlesOfParts>
    <vt:vector size="25" baseType="lpstr">
      <vt:lpstr>Office テーマ</vt:lpstr>
      <vt:lpstr>2_Default Design</vt:lpstr>
      <vt:lpstr>1_Office テーマ</vt:lpstr>
      <vt:lpstr>2_Office テーマ</vt:lpstr>
      <vt:lpstr> 第87回日本消化器内視鏡学会　 2014年5月17日（土）　福岡 附置研究会：第３回大腸ステント安全手技研究会</vt:lpstr>
      <vt:lpstr>背　景</vt:lpstr>
      <vt:lpstr>目　的</vt:lpstr>
      <vt:lpstr>方　法</vt:lpstr>
      <vt:lpstr>アンケートの主回答項目</vt:lpstr>
      <vt:lpstr>１）挿入手技にかかわるスタッフの人数は？</vt:lpstr>
      <vt:lpstr>１）挿入手技にかかわる医師の人数は？</vt:lpstr>
      <vt:lpstr>2）通常使用する内視鏡の種類は？</vt:lpstr>
      <vt:lpstr>３）TTS法の割合は？</vt:lpstr>
      <vt:lpstr>4）ガイドワイヤーが狭窄部を通過しない場合に内視鏡を変更する症例の割合は？</vt:lpstr>
      <vt:lpstr>４）内視鏡変更症例は、一般的にOTW法かTTS法のどちらで挿入するか？</vt:lpstr>
      <vt:lpstr>5）CO2送気の使用有無について</vt:lpstr>
      <vt:lpstr>６）狭窄部造影検査の タイミングについて</vt:lpstr>
      <vt:lpstr>６）狭窄部造影に使用するチューブの種類は？</vt:lpstr>
      <vt:lpstr>７）一般的に初めに使用する ガイドワイヤーの種類は？</vt:lpstr>
      <vt:lpstr>７）一般的に初めに使用する ガイドワイヤーのサイズは？</vt:lpstr>
      <vt:lpstr>９）ステント挿入後の口側大腸の観察は？</vt:lpstr>
      <vt:lpstr>１０）ステント挿入後の口側大腸の 観察にＣＳを使用。</vt:lpstr>
      <vt:lpstr>11）BTS症例において、 術前の腸管洗浄薬の種類は？</vt:lpstr>
      <vt:lpstr>ま　と　め</vt:lpstr>
      <vt:lpstr>結　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kuramo</dc:creator>
  <cp:lastModifiedBy>saida</cp:lastModifiedBy>
  <cp:revision>33</cp:revision>
  <dcterms:created xsi:type="dcterms:W3CDTF">2014-02-17T23:27:50Z</dcterms:created>
  <dcterms:modified xsi:type="dcterms:W3CDTF">2014-05-22T05:43:47Z</dcterms:modified>
</cp:coreProperties>
</file>