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6" r:id="rId1"/>
  </p:sldMasterIdLst>
  <p:notesMasterIdLst>
    <p:notesMasterId r:id="rId14"/>
  </p:notesMasterIdLst>
  <p:sldIdLst>
    <p:sldId id="256" r:id="rId2"/>
    <p:sldId id="269"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90" d="100"/>
          <a:sy n="90" d="100"/>
        </p:scale>
        <p:origin x="-918" y="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F35AF-15C7-4D91-8C2D-2A4A44F3F898}" type="datetimeFigureOut">
              <a:rPr kumimoji="1" lang="ja-JP" altLang="en-US" smtClean="0"/>
              <a:t>2014/5/22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673EC-3B41-442B-BA1A-F0F650668F24}" type="slidenum">
              <a:rPr kumimoji="1" lang="ja-JP" altLang="en-US" smtClean="0"/>
              <a:t>‹#›</a:t>
            </a:fld>
            <a:endParaRPr kumimoji="1" lang="ja-JP" altLang="en-US"/>
          </a:p>
        </p:txBody>
      </p:sp>
    </p:spTree>
    <p:extLst>
      <p:ext uri="{BB962C8B-B14F-4D97-AF65-F5344CB8AC3E}">
        <p14:creationId xmlns:p14="http://schemas.microsoft.com/office/powerpoint/2010/main" val="1633670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1</a:t>
            </a:fld>
            <a:endParaRPr kumimoji="1" lang="ja-JP" altLang="en-US"/>
          </a:p>
        </p:txBody>
      </p:sp>
    </p:spTree>
    <p:extLst>
      <p:ext uri="{BB962C8B-B14F-4D97-AF65-F5344CB8AC3E}">
        <p14:creationId xmlns:p14="http://schemas.microsoft.com/office/powerpoint/2010/main" val="423616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10</a:t>
            </a:fld>
            <a:endParaRPr kumimoji="1" lang="ja-JP" altLang="en-US"/>
          </a:p>
        </p:txBody>
      </p:sp>
    </p:spTree>
    <p:extLst>
      <p:ext uri="{BB962C8B-B14F-4D97-AF65-F5344CB8AC3E}">
        <p14:creationId xmlns:p14="http://schemas.microsoft.com/office/powerpoint/2010/main" val="760012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11</a:t>
            </a:fld>
            <a:endParaRPr kumimoji="1" lang="ja-JP" altLang="en-US"/>
          </a:p>
        </p:txBody>
      </p:sp>
    </p:spTree>
    <p:extLst>
      <p:ext uri="{BB962C8B-B14F-4D97-AF65-F5344CB8AC3E}">
        <p14:creationId xmlns:p14="http://schemas.microsoft.com/office/powerpoint/2010/main" val="420245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12</a:t>
            </a:fld>
            <a:endParaRPr kumimoji="1" lang="ja-JP" altLang="en-US"/>
          </a:p>
        </p:txBody>
      </p:sp>
    </p:spTree>
    <p:extLst>
      <p:ext uri="{BB962C8B-B14F-4D97-AF65-F5344CB8AC3E}">
        <p14:creationId xmlns:p14="http://schemas.microsoft.com/office/powerpoint/2010/main" val="65007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2</a:t>
            </a:fld>
            <a:endParaRPr kumimoji="1" lang="ja-JP" altLang="en-US"/>
          </a:p>
        </p:txBody>
      </p:sp>
    </p:spTree>
    <p:extLst>
      <p:ext uri="{BB962C8B-B14F-4D97-AF65-F5344CB8AC3E}">
        <p14:creationId xmlns:p14="http://schemas.microsoft.com/office/powerpoint/2010/main" val="409756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3</a:t>
            </a:fld>
            <a:endParaRPr kumimoji="1" lang="ja-JP" altLang="en-US"/>
          </a:p>
        </p:txBody>
      </p:sp>
    </p:spTree>
    <p:extLst>
      <p:ext uri="{BB962C8B-B14F-4D97-AF65-F5344CB8AC3E}">
        <p14:creationId xmlns:p14="http://schemas.microsoft.com/office/powerpoint/2010/main" val="194117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4</a:t>
            </a:fld>
            <a:endParaRPr kumimoji="1" lang="ja-JP" altLang="en-US"/>
          </a:p>
        </p:txBody>
      </p:sp>
    </p:spTree>
    <p:extLst>
      <p:ext uri="{BB962C8B-B14F-4D97-AF65-F5344CB8AC3E}">
        <p14:creationId xmlns:p14="http://schemas.microsoft.com/office/powerpoint/2010/main" val="69878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5</a:t>
            </a:fld>
            <a:endParaRPr kumimoji="1" lang="ja-JP" altLang="en-US"/>
          </a:p>
        </p:txBody>
      </p:sp>
    </p:spTree>
    <p:extLst>
      <p:ext uri="{BB962C8B-B14F-4D97-AF65-F5344CB8AC3E}">
        <p14:creationId xmlns:p14="http://schemas.microsoft.com/office/powerpoint/2010/main" val="1910691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6</a:t>
            </a:fld>
            <a:endParaRPr kumimoji="1" lang="ja-JP" altLang="en-US"/>
          </a:p>
        </p:txBody>
      </p:sp>
    </p:spTree>
    <p:extLst>
      <p:ext uri="{BB962C8B-B14F-4D97-AF65-F5344CB8AC3E}">
        <p14:creationId xmlns:p14="http://schemas.microsoft.com/office/powerpoint/2010/main" val="3191528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7</a:t>
            </a:fld>
            <a:endParaRPr kumimoji="1" lang="ja-JP" altLang="en-US"/>
          </a:p>
        </p:txBody>
      </p:sp>
    </p:spTree>
    <p:extLst>
      <p:ext uri="{BB962C8B-B14F-4D97-AF65-F5344CB8AC3E}">
        <p14:creationId xmlns:p14="http://schemas.microsoft.com/office/powerpoint/2010/main" val="3761255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8</a:t>
            </a:fld>
            <a:endParaRPr kumimoji="1" lang="ja-JP" altLang="en-US"/>
          </a:p>
        </p:txBody>
      </p:sp>
    </p:spTree>
    <p:extLst>
      <p:ext uri="{BB962C8B-B14F-4D97-AF65-F5344CB8AC3E}">
        <p14:creationId xmlns:p14="http://schemas.microsoft.com/office/powerpoint/2010/main" val="4188270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62673EC-3B41-442B-BA1A-F0F650668F24}" type="slidenum">
              <a:rPr kumimoji="1" lang="ja-JP" altLang="en-US" smtClean="0"/>
              <a:t>9</a:t>
            </a:fld>
            <a:endParaRPr kumimoji="1" lang="ja-JP" altLang="en-US"/>
          </a:p>
        </p:txBody>
      </p:sp>
    </p:spTree>
    <p:extLst>
      <p:ext uri="{BB962C8B-B14F-4D97-AF65-F5344CB8AC3E}">
        <p14:creationId xmlns:p14="http://schemas.microsoft.com/office/powerpoint/2010/main" val="275529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ja-JP" altLang="en-US" smtClean="0"/>
              <a:t>マスター タイトルの書式設定</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ja-JP" altLang="en-US" smtClean="0"/>
              <a:t>マスター テキストの書式設定</a:t>
            </a:r>
          </a:p>
        </p:txBody>
      </p:sp>
      <p:sp>
        <p:nvSpPr>
          <p:cNvPr id="5" name="Date Placeholder 4"/>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の上に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付き 3 つの図">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ja-JP" altLang="en-US" smtClean="0"/>
              <a:t>マスター タイトルの書式設定</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ja-JP" altLang="en-US" smtClean="0"/>
              <a:t>マスター タイトルの書式設定</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8" name="Footer Placeholder 7"/>
          <p:cNvSpPr>
            <a:spLocks noGrp="1"/>
          </p:cNvSpPr>
          <p:nvPr>
            <p:ph type="ftr" sz="quarter" idx="11"/>
          </p:nvPr>
        </p:nvSpPr>
        <p:spPr>
          <a:xfrm>
            <a:off x="1120588" y="188259"/>
            <a:ext cx="2895600" cy="365125"/>
          </a:xfrm>
        </p:spPr>
        <p:txBody>
          <a:bodyPr/>
          <a:lstStyle/>
          <a:p>
            <a:endParaRPr kumimoji="1" lang="ja-JP" altLang="en-US"/>
          </a:p>
        </p:txBody>
      </p:sp>
      <p:sp>
        <p:nvSpPr>
          <p:cNvPr id="9" name="Slide Number Placeholder 8"/>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66EE1-86C3-F942-9C06-8B848F086254}" type="datetimeFigureOut">
              <a:rPr kumimoji="1" lang="ja-JP" altLang="en-US" smtClean="0"/>
              <a:t>2014/5/22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ja-JP" altLang="en-US" smtClean="0"/>
              <a:t>マスター タイトルの書式設定</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6580094" y="188259"/>
            <a:ext cx="2133600" cy="365125"/>
          </a:xfrm>
        </p:spPr>
        <p:txBody>
          <a:bodyPr/>
          <a:lstStyle/>
          <a:p>
            <a:fld id="{A1566EE1-86C3-F942-9C06-8B848F086254}" type="datetimeFigureOut">
              <a:rPr kumimoji="1" lang="ja-JP" altLang="en-US" smtClean="0"/>
              <a:t>2014/5/22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CBD564-1466-C54B-9DC2-2902BA83EB4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ja-JP" altLang="en-US" smtClean="0"/>
              <a:t>マスター タイトルの書式設定</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1566EE1-86C3-F942-9C06-8B848F086254}" type="datetimeFigureOut">
              <a:rPr kumimoji="1" lang="ja-JP" altLang="en-US" smtClean="0"/>
              <a:t>2014/5/22</a:t>
            </a:fld>
            <a:endParaRPr kumimoji="1" lang="ja-JP" alt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D9CBD564-1466-C54B-9DC2-2902BA83EB4A}" type="slidenum">
              <a:rPr kumimoji="1" lang="ja-JP" altLang="en-US" smtClean="0"/>
              <a:t>‹#›</a:t>
            </a:fld>
            <a:endParaRPr kumimoji="1" lang="ja-JP" alt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Lst>
  <p:txStyles>
    <p:titleStyle>
      <a:lvl1pPr marL="0" indent="0" algn="l" defTabSz="914400" rtl="0" eaLnBrk="1" latinLnBrk="0" hangingPunct="1">
        <a:spcBef>
          <a:spcPct val="0"/>
        </a:spcBef>
        <a:buNone/>
        <a:defRPr kumimoji="1"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kumimoji="1"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01528"/>
            <a:ext cx="8915400" cy="1633615"/>
          </a:xfrm>
        </p:spPr>
        <p:txBody>
          <a:bodyPr>
            <a:normAutofit/>
          </a:bodyPr>
          <a:lstStyle/>
          <a:p>
            <a:pPr algn="ctr"/>
            <a:r>
              <a:rPr lang="en-US" altLang="ja-JP" sz="3400" dirty="0" err="1"/>
              <a:t>Niti</a:t>
            </a:r>
            <a:r>
              <a:rPr lang="en-US" altLang="ja-JP" sz="3400" dirty="0"/>
              <a:t>-S</a:t>
            </a:r>
            <a:r>
              <a:rPr lang="ja-JP" altLang="en-US" sz="3400" dirty="0"/>
              <a:t>大腸ステント多施設共同</a:t>
            </a:r>
            <a:r>
              <a:rPr lang="ja-JP" altLang="en-US" sz="3400" dirty="0" smtClean="0"/>
              <a:t>前向き安全性</a:t>
            </a:r>
            <a:r>
              <a:rPr lang="ja-JP" altLang="en-US" sz="3400" dirty="0"/>
              <a:t>観察研究の進行状況について</a:t>
            </a:r>
            <a:endParaRPr kumimoji="1" lang="ja-JP" altLang="en-US" sz="3400" dirty="0"/>
          </a:p>
        </p:txBody>
      </p:sp>
      <p:sp>
        <p:nvSpPr>
          <p:cNvPr id="3" name="サブタイトル 2"/>
          <p:cNvSpPr>
            <a:spLocks noGrp="1"/>
          </p:cNvSpPr>
          <p:nvPr>
            <p:ph type="subTitle" idx="1"/>
          </p:nvPr>
        </p:nvSpPr>
        <p:spPr/>
        <p:txBody>
          <a:bodyPr/>
          <a:lstStyle/>
          <a:p>
            <a:endParaRPr kumimoji="1" lang="en-US" altLang="ja-JP" dirty="0" smtClean="0"/>
          </a:p>
          <a:p>
            <a:r>
              <a:rPr kumimoji="1" lang="ja-JP" altLang="en-US" sz="2000" dirty="0" smtClean="0"/>
              <a:t>岸和田徳洲会病院　外科　冨田雅史</a:t>
            </a:r>
            <a:endParaRPr kumimoji="1" lang="ja-JP" altLang="en-US" sz="2000" dirty="0"/>
          </a:p>
        </p:txBody>
      </p:sp>
    </p:spTree>
    <p:extLst>
      <p:ext uri="{BB962C8B-B14F-4D97-AF65-F5344CB8AC3E}">
        <p14:creationId xmlns:p14="http://schemas.microsoft.com/office/powerpoint/2010/main" val="196119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82166"/>
            <a:ext cx="8913813" cy="914400"/>
          </a:xfrm>
        </p:spPr>
        <p:txBody>
          <a:bodyPr/>
          <a:lstStyle/>
          <a:p>
            <a:r>
              <a:rPr lang="ja-JP" altLang="en-US" dirty="0" smtClean="0"/>
              <a:t>現在の登録状況</a:t>
            </a:r>
            <a:endParaRPr kumimoji="1" lang="ja-JP" altLang="en-US" dirty="0"/>
          </a:p>
        </p:txBody>
      </p:sp>
      <p:pic>
        <p:nvPicPr>
          <p:cNvPr id="4" name="Picture 3"/>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99" t="7669" r="-99"/>
          <a:stretch/>
        </p:blipFill>
        <p:spPr bwMode="auto">
          <a:xfrm>
            <a:off x="0" y="1196566"/>
            <a:ext cx="8994746" cy="542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411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82166"/>
            <a:ext cx="8913813" cy="914400"/>
          </a:xfrm>
        </p:spPr>
        <p:txBody>
          <a:bodyPr/>
          <a:lstStyle/>
          <a:p>
            <a:r>
              <a:rPr lang="ja-JP" altLang="en-US" dirty="0" smtClean="0"/>
              <a:t>現在の登録状況</a:t>
            </a:r>
            <a:endParaRPr kumimoji="1" lang="ja-JP" altLang="en-US" dirty="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644" r="14722"/>
          <a:stretch/>
        </p:blipFill>
        <p:spPr bwMode="auto">
          <a:xfrm>
            <a:off x="149994" y="1196566"/>
            <a:ext cx="8196409" cy="550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670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現在の登録状況</a:t>
            </a:r>
            <a:endParaRPr kumimoji="1" lang="ja-JP" altLang="en-US" dirty="0"/>
          </a:p>
        </p:txBody>
      </p:sp>
      <p:sp>
        <p:nvSpPr>
          <p:cNvPr id="3" name="コンテンツ プレースホルダー 2"/>
          <p:cNvSpPr>
            <a:spLocks noGrp="1"/>
          </p:cNvSpPr>
          <p:nvPr>
            <p:ph idx="1"/>
          </p:nvPr>
        </p:nvSpPr>
        <p:spPr>
          <a:xfrm>
            <a:off x="1114423" y="3168039"/>
            <a:ext cx="7323385" cy="1635116"/>
          </a:xfrm>
        </p:spPr>
        <p:txBody>
          <a:bodyPr>
            <a:normAutofit/>
          </a:bodyPr>
          <a:lstStyle/>
          <a:p>
            <a:r>
              <a:rPr lang="ja-JP" altLang="en-US" sz="2400" dirty="0" smtClean="0">
                <a:latin typeface="+mn-ea"/>
              </a:rPr>
              <a:t>現在の登録数</a:t>
            </a:r>
            <a:r>
              <a:rPr lang="en-US" altLang="ja-JP" sz="3600" dirty="0" smtClean="0">
                <a:latin typeface="+mn-ea"/>
              </a:rPr>
              <a:t>198</a:t>
            </a:r>
            <a:r>
              <a:rPr lang="ja-JP" altLang="en-US" sz="3600" dirty="0" smtClean="0">
                <a:latin typeface="+mn-ea"/>
              </a:rPr>
              <a:t>例</a:t>
            </a:r>
            <a:r>
              <a:rPr lang="ja-JP" altLang="en-US" sz="1800" dirty="0" smtClean="0">
                <a:latin typeface="+mn-ea"/>
              </a:rPr>
              <a:t>（</a:t>
            </a:r>
            <a:r>
              <a:rPr lang="en-US" altLang="ja-JP" sz="1800" dirty="0" smtClean="0">
                <a:latin typeface="+mn-ea"/>
              </a:rPr>
              <a:t>2014</a:t>
            </a:r>
            <a:r>
              <a:rPr lang="ja-JP" altLang="en-US" sz="1800" dirty="0" smtClean="0">
                <a:latin typeface="+mn-ea"/>
              </a:rPr>
              <a:t>年</a:t>
            </a:r>
            <a:r>
              <a:rPr lang="en-US" altLang="ja-JP" sz="1800" dirty="0" smtClean="0">
                <a:latin typeface="+mn-ea"/>
              </a:rPr>
              <a:t>5</a:t>
            </a:r>
            <a:r>
              <a:rPr lang="ja-JP" altLang="en-US" sz="1800" dirty="0" smtClean="0">
                <a:latin typeface="+mn-ea"/>
              </a:rPr>
              <a:t>月</a:t>
            </a:r>
            <a:r>
              <a:rPr lang="en-US" altLang="ja-JP" sz="1800" dirty="0" smtClean="0">
                <a:latin typeface="+mn-ea"/>
              </a:rPr>
              <a:t>16</a:t>
            </a:r>
            <a:r>
              <a:rPr lang="ja-JP" altLang="en-US" sz="1800" dirty="0" smtClean="0">
                <a:latin typeface="+mn-ea"/>
              </a:rPr>
              <a:t>日</a:t>
            </a:r>
            <a:r>
              <a:rPr lang="en-US" altLang="ja-JP" sz="1800" dirty="0" smtClean="0">
                <a:latin typeface="+mn-ea"/>
              </a:rPr>
              <a:t>17</a:t>
            </a:r>
            <a:r>
              <a:rPr lang="ja-JP" altLang="en-US" sz="1800" dirty="0" smtClean="0">
                <a:latin typeface="+mn-ea"/>
              </a:rPr>
              <a:t>時現在）</a:t>
            </a:r>
            <a:endParaRPr lang="en-US" altLang="ja-JP" sz="3200" dirty="0" smtClean="0">
              <a:latin typeface="+mn-ea"/>
            </a:endParaRPr>
          </a:p>
          <a:p>
            <a:r>
              <a:rPr lang="ja-JP" altLang="en-US" sz="2400" dirty="0" smtClean="0">
                <a:latin typeface="+mn-ea"/>
              </a:rPr>
              <a:t>目標登録数まであと</a:t>
            </a:r>
            <a:r>
              <a:rPr lang="ja-JP" altLang="en-US" sz="3900" dirty="0" smtClean="0">
                <a:solidFill>
                  <a:srgbClr val="FF0000"/>
                </a:solidFill>
                <a:latin typeface="+mn-ea"/>
              </a:rPr>
              <a:t>２例</a:t>
            </a:r>
            <a:r>
              <a:rPr lang="ja-JP" altLang="en-US" sz="2400" dirty="0" smtClean="0">
                <a:latin typeface="+mn-ea"/>
              </a:rPr>
              <a:t>です。</a:t>
            </a:r>
            <a:endParaRPr lang="en-US" altLang="ja-JP" sz="2400" dirty="0" smtClean="0">
              <a:latin typeface="+mn-ea"/>
            </a:endParaRPr>
          </a:p>
        </p:txBody>
      </p:sp>
    </p:spTree>
    <p:extLst>
      <p:ext uri="{BB962C8B-B14F-4D97-AF65-F5344CB8AC3E}">
        <p14:creationId xmlns:p14="http://schemas.microsoft.com/office/powerpoint/2010/main" val="171780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err="1" smtClean="0">
                <a:latin typeface="+mj-ea"/>
              </a:rPr>
              <a:t>Niti</a:t>
            </a:r>
            <a:r>
              <a:rPr kumimoji="1" lang="en-US" altLang="ja-JP" dirty="0" smtClean="0">
                <a:latin typeface="+mj-ea"/>
              </a:rPr>
              <a:t>-S</a:t>
            </a:r>
            <a:r>
              <a:rPr kumimoji="1" lang="ja-JP" altLang="en-US" dirty="0" smtClean="0">
                <a:latin typeface="+mj-ea"/>
              </a:rPr>
              <a:t>前向き観察研究プロトコール概要</a:t>
            </a:r>
            <a:endParaRPr kumimoji="1" lang="ja-JP" altLang="en-US" dirty="0">
              <a:latin typeface="+mj-ea"/>
            </a:endParaRPr>
          </a:p>
        </p:txBody>
      </p:sp>
      <p:sp>
        <p:nvSpPr>
          <p:cNvPr id="3" name="コンテンツ プレースホルダー 2"/>
          <p:cNvSpPr>
            <a:spLocks noGrp="1"/>
          </p:cNvSpPr>
          <p:nvPr>
            <p:ph idx="1"/>
          </p:nvPr>
        </p:nvSpPr>
        <p:spPr/>
        <p:txBody>
          <a:bodyPr/>
          <a:lstStyle/>
          <a:p>
            <a:r>
              <a:rPr kumimoji="1" lang="ja-JP" altLang="en-US" dirty="0" smtClean="0"/>
              <a:t>目的</a:t>
            </a:r>
            <a:endParaRPr kumimoji="1" lang="en-US" altLang="ja-JP" dirty="0" smtClean="0"/>
          </a:p>
          <a:p>
            <a:pPr marL="0" indent="0">
              <a:buNone/>
            </a:pPr>
            <a:r>
              <a:rPr lang="ja-JP" altLang="en-US" dirty="0" smtClean="0"/>
              <a:t>　悪性大腸狭窄の治療に対して、</a:t>
            </a:r>
            <a:r>
              <a:rPr lang="en-US" altLang="ja-JP" dirty="0" smtClean="0"/>
              <a:t>2013</a:t>
            </a:r>
            <a:r>
              <a:rPr lang="ja-JP" altLang="en-US" dirty="0" smtClean="0"/>
              <a:t>年</a:t>
            </a:r>
            <a:r>
              <a:rPr lang="en-US" altLang="ja-JP" dirty="0" smtClean="0"/>
              <a:t>7</a:t>
            </a:r>
            <a:r>
              <a:rPr lang="ja-JP" altLang="en-US" dirty="0" smtClean="0"/>
              <a:t>月に薬事認可された</a:t>
            </a:r>
            <a:r>
              <a:rPr lang="en-US" altLang="ja-JP" dirty="0" err="1" smtClean="0"/>
              <a:t>Niti</a:t>
            </a:r>
            <a:r>
              <a:rPr lang="en-US" altLang="ja-JP" dirty="0" smtClean="0"/>
              <a:t>-S colonic stent</a:t>
            </a:r>
            <a:r>
              <a:rPr lang="ja-JP" altLang="en-US" dirty="0" smtClean="0"/>
              <a:t>の臨床使用経験を蓄積し、その有効性と安全性を評価すること。</a:t>
            </a:r>
            <a:endParaRPr lang="en-US" altLang="ja-JP" dirty="0" smtClean="0"/>
          </a:p>
        </p:txBody>
      </p:sp>
    </p:spTree>
    <p:extLst>
      <p:ext uri="{BB962C8B-B14F-4D97-AF65-F5344CB8AC3E}">
        <p14:creationId xmlns:p14="http://schemas.microsoft.com/office/powerpoint/2010/main" val="211684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4" y="2595562"/>
            <a:ext cx="7610476" cy="3813511"/>
          </a:xfrm>
        </p:spPr>
        <p:txBody>
          <a:bodyPr>
            <a:normAutofit/>
          </a:bodyPr>
          <a:lstStyle/>
          <a:p>
            <a:r>
              <a:rPr lang="ja-JP" altLang="en-US" dirty="0" smtClean="0"/>
              <a:t>研究の意義</a:t>
            </a:r>
            <a:endParaRPr kumimoji="1" lang="en-US" altLang="ja-JP" dirty="0" smtClean="0"/>
          </a:p>
          <a:p>
            <a:pPr marL="0" indent="0">
              <a:buNone/>
            </a:pPr>
            <a:r>
              <a:rPr lang="ja-JP" altLang="en-US" dirty="0" smtClean="0"/>
              <a:t>　本邦において大腸狭窄に対する自己拡張型金属ステント治療は長く薬事承認・保険収載がなかったため、限られた施設での臨床研究として行われてきたが、</a:t>
            </a:r>
            <a:r>
              <a:rPr lang="en-US" altLang="ja-JP" dirty="0" smtClean="0"/>
              <a:t>2011</a:t>
            </a:r>
            <a:r>
              <a:rPr lang="ja-JP" altLang="en-US" dirty="0" smtClean="0"/>
              <a:t>年</a:t>
            </a:r>
            <a:r>
              <a:rPr lang="en-US" altLang="ja-JP" dirty="0" smtClean="0"/>
              <a:t>7</a:t>
            </a:r>
            <a:r>
              <a:rPr lang="ja-JP" altLang="en-US" dirty="0" smtClean="0"/>
              <a:t>月に</a:t>
            </a:r>
            <a:r>
              <a:rPr lang="en-US" altLang="ja-JP" dirty="0" err="1" smtClean="0"/>
              <a:t>Wallflex</a:t>
            </a:r>
            <a:r>
              <a:rPr lang="ja-JP" altLang="en-US" dirty="0" smtClean="0"/>
              <a:t>ステントが薬事承認、</a:t>
            </a:r>
            <a:r>
              <a:rPr lang="en-US" altLang="ja-JP" dirty="0" smtClean="0"/>
              <a:t>2012</a:t>
            </a:r>
            <a:r>
              <a:rPr lang="ja-JP" altLang="en-US" dirty="0" smtClean="0"/>
              <a:t>年</a:t>
            </a:r>
            <a:r>
              <a:rPr lang="en-US" altLang="ja-JP" dirty="0" smtClean="0"/>
              <a:t>1</a:t>
            </a:r>
            <a:r>
              <a:rPr lang="ja-JP" altLang="en-US" dirty="0" smtClean="0"/>
              <a:t>月より保険収載されたことで急速に広まった。大腸ステント安全手技研究会では、先に承認された</a:t>
            </a:r>
            <a:r>
              <a:rPr lang="en-US" altLang="ja-JP" dirty="0" err="1" smtClean="0"/>
              <a:t>Wallflex</a:t>
            </a:r>
            <a:r>
              <a:rPr lang="ja-JP" altLang="en-US" dirty="0" smtClean="0"/>
              <a:t>を用いた大腸ステント前向き安全性観察研究を行ってきたが、今回、新たに薬事承認された</a:t>
            </a:r>
            <a:r>
              <a:rPr lang="en-US" altLang="ja-JP" dirty="0" err="1" smtClean="0"/>
              <a:t>Niti</a:t>
            </a:r>
            <a:r>
              <a:rPr lang="en-US" altLang="ja-JP" dirty="0" smtClean="0"/>
              <a:t>-S</a:t>
            </a:r>
            <a:r>
              <a:rPr lang="ja-JP" altLang="en-US" dirty="0" smtClean="0"/>
              <a:t>ステントを用いて、同様の観察研究を行うこととした。単一のステントに関する大規模な症例での多施設にわたる有効性と安全性の評価を行った研究は他に類を見ないものである。</a:t>
            </a:r>
            <a:endParaRPr lang="en-US" altLang="ja-JP" dirty="0" smtClean="0"/>
          </a:p>
        </p:txBody>
      </p:sp>
    </p:spTree>
    <p:extLst>
      <p:ext uri="{BB962C8B-B14F-4D97-AF65-F5344CB8AC3E}">
        <p14:creationId xmlns:p14="http://schemas.microsoft.com/office/powerpoint/2010/main" val="915266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778664" y="2293832"/>
            <a:ext cx="7610476" cy="908259"/>
          </a:xfrm>
        </p:spPr>
        <p:txBody>
          <a:bodyPr>
            <a:normAutofit lnSpcReduction="10000"/>
          </a:bodyPr>
          <a:lstStyle/>
          <a:p>
            <a:r>
              <a:rPr lang="ja-JP" altLang="en-US" dirty="0" smtClean="0"/>
              <a:t>対象機器（</a:t>
            </a:r>
            <a:r>
              <a:rPr lang="en-US" altLang="ja-JP" dirty="0" err="1" smtClean="0"/>
              <a:t>Niti</a:t>
            </a:r>
            <a:r>
              <a:rPr lang="en-US" altLang="ja-JP" dirty="0" smtClean="0"/>
              <a:t>-S Enteral Colonic Uncovered Stent</a:t>
            </a:r>
            <a:r>
              <a:rPr lang="ja-JP" altLang="en-US" dirty="0" smtClean="0"/>
              <a:t>）</a:t>
            </a:r>
            <a:endParaRPr kumimoji="1" lang="en-US" altLang="ja-JP" dirty="0" smtClean="0"/>
          </a:p>
          <a:p>
            <a:pPr marL="0" indent="0">
              <a:buNone/>
            </a:pPr>
            <a:r>
              <a:rPr lang="ja-JP" altLang="en-US" dirty="0" smtClean="0"/>
              <a:t>　</a:t>
            </a:r>
            <a:endParaRPr lang="en-US" altLang="ja-JP" dirty="0" smtClean="0"/>
          </a:p>
        </p:txBody>
      </p:sp>
      <p:pic>
        <p:nvPicPr>
          <p:cNvPr id="4" name="図 3"/>
          <p:cNvPicPr>
            <a:picLocks noChangeAspect="1"/>
          </p:cNvPicPr>
          <p:nvPr/>
        </p:nvPicPr>
        <p:blipFill>
          <a:blip r:embed="rId3"/>
          <a:stretch>
            <a:fillRect/>
          </a:stretch>
        </p:blipFill>
        <p:spPr>
          <a:xfrm>
            <a:off x="5433467" y="3387027"/>
            <a:ext cx="3480346" cy="2624761"/>
          </a:xfrm>
          <a:prstGeom prst="rect">
            <a:avLst/>
          </a:prstGeom>
        </p:spPr>
      </p:pic>
      <p:sp>
        <p:nvSpPr>
          <p:cNvPr id="5" name="コンテンツ プレースホルダー 2"/>
          <p:cNvSpPr txBox="1">
            <a:spLocks/>
          </p:cNvSpPr>
          <p:nvPr/>
        </p:nvSpPr>
        <p:spPr>
          <a:xfrm>
            <a:off x="778664" y="2950799"/>
            <a:ext cx="4462120" cy="373566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20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kumimoji="1"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kumimoji="1" lang="en-US" sz="1800" kern="1200" dirty="0">
                <a:solidFill>
                  <a:schemeClr val="tx1">
                    <a:lumMod val="65000"/>
                    <a:lumOff val="35000"/>
                  </a:schemeClr>
                </a:solidFill>
                <a:latin typeface="+mn-lt"/>
                <a:ea typeface="+mn-ea"/>
                <a:cs typeface="+mn-cs"/>
              </a:defRPr>
            </a:lvl9pPr>
          </a:lstStyle>
          <a:p>
            <a:pPr>
              <a:buFont typeface="Arial"/>
              <a:buChar char="•"/>
            </a:pPr>
            <a:r>
              <a:rPr lang="en-US" altLang="ja-JP" dirty="0" err="1" smtClean="0"/>
              <a:t>Nitinol</a:t>
            </a:r>
            <a:r>
              <a:rPr lang="ja-JP" altLang="en-US" dirty="0" smtClean="0"/>
              <a:t>（ニッケルチタン合金）を使用し、独自のダイヤモンド構造の網目で編み込んである。（網目を固定しない。）</a:t>
            </a:r>
            <a:endParaRPr lang="en-US" altLang="ja-JP" dirty="0" smtClean="0"/>
          </a:p>
          <a:p>
            <a:pPr>
              <a:buFont typeface="Arial"/>
              <a:buChar char="•"/>
            </a:pPr>
            <a:r>
              <a:rPr lang="ja-JP" altLang="en-US" dirty="0" smtClean="0"/>
              <a:t>短縮率が約</a:t>
            </a:r>
            <a:r>
              <a:rPr lang="en-US" altLang="ja-JP" dirty="0" smtClean="0"/>
              <a:t>25</a:t>
            </a:r>
            <a:r>
              <a:rPr lang="ja-JP" altLang="en-US" dirty="0" smtClean="0"/>
              <a:t>％と低い。</a:t>
            </a:r>
            <a:endParaRPr lang="en-US" altLang="ja-JP" dirty="0" smtClean="0"/>
          </a:p>
          <a:p>
            <a:pPr>
              <a:buFont typeface="Arial"/>
              <a:buChar char="•"/>
            </a:pPr>
            <a:r>
              <a:rPr lang="en-US" altLang="ja-JP" dirty="0" smtClean="0"/>
              <a:t>axial force</a:t>
            </a:r>
            <a:r>
              <a:rPr lang="ja-JP" altLang="en-US" dirty="0" smtClean="0"/>
              <a:t>（長軸方向の変形に抗する力）が低い。</a:t>
            </a:r>
            <a:endParaRPr lang="en-US" altLang="ja-JP" dirty="0" smtClean="0"/>
          </a:p>
          <a:p>
            <a:pPr>
              <a:buFont typeface="Arial"/>
              <a:buChar char="•"/>
            </a:pPr>
            <a:r>
              <a:rPr lang="ja-JP" altLang="en-US" dirty="0" smtClean="0"/>
              <a:t>マーカーは両端と中央の</a:t>
            </a:r>
            <a:r>
              <a:rPr lang="en-US" altLang="ja-JP" dirty="0" smtClean="0"/>
              <a:t>3</a:t>
            </a:r>
            <a:r>
              <a:rPr lang="ja-JP" altLang="en-US" dirty="0" smtClean="0"/>
              <a:t>カ所</a:t>
            </a:r>
            <a:endParaRPr lang="en-US" altLang="ja-JP" dirty="0" smtClean="0"/>
          </a:p>
          <a:p>
            <a:pPr marL="0" indent="0">
              <a:buFont typeface="Wingdings 2" pitchFamily="18" charset="2"/>
              <a:buNone/>
            </a:pPr>
            <a:r>
              <a:rPr lang="ja-JP" altLang="en-US" dirty="0" smtClean="0"/>
              <a:t>　</a:t>
            </a:r>
            <a:endParaRPr lang="en-US" altLang="ja-JP" dirty="0" smtClean="0"/>
          </a:p>
        </p:txBody>
      </p:sp>
    </p:spTree>
    <p:extLst>
      <p:ext uri="{BB962C8B-B14F-4D97-AF65-F5344CB8AC3E}">
        <p14:creationId xmlns:p14="http://schemas.microsoft.com/office/powerpoint/2010/main" val="2025368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4" y="2595562"/>
            <a:ext cx="7610476" cy="3813511"/>
          </a:xfrm>
        </p:spPr>
        <p:txBody>
          <a:bodyPr>
            <a:normAutofit/>
          </a:bodyPr>
          <a:lstStyle/>
          <a:p>
            <a:r>
              <a:rPr lang="ja-JP" altLang="en-US" dirty="0" smtClean="0"/>
              <a:t>試験デザイン・研究対象症例数・参加施設・研究期間</a:t>
            </a:r>
            <a:endParaRPr kumimoji="1" lang="en-US" altLang="ja-JP" dirty="0" smtClean="0"/>
          </a:p>
          <a:p>
            <a:pPr>
              <a:buFont typeface="Arial"/>
              <a:buChar char="•"/>
            </a:pPr>
            <a:r>
              <a:rPr lang="ja-JP" altLang="en-US" dirty="0" smtClean="0"/>
              <a:t>多施設共同前向き症例集積研究である。</a:t>
            </a:r>
            <a:endParaRPr lang="en-US" altLang="ja-JP" dirty="0" smtClean="0"/>
          </a:p>
          <a:p>
            <a:pPr>
              <a:buFont typeface="Arial"/>
              <a:buChar char="•"/>
            </a:pPr>
            <a:r>
              <a:rPr lang="ja-JP" altLang="en-US" dirty="0" smtClean="0"/>
              <a:t>全国の病院から</a:t>
            </a:r>
            <a:r>
              <a:rPr lang="en-US" altLang="ja-JP" dirty="0" smtClean="0"/>
              <a:t>200</a:t>
            </a:r>
            <a:r>
              <a:rPr lang="ja-JP" altLang="en-US" dirty="0" smtClean="0"/>
              <a:t>症例のデータを蓄積することを目標とする。</a:t>
            </a:r>
            <a:endParaRPr lang="en-US" altLang="ja-JP" dirty="0" smtClean="0"/>
          </a:p>
          <a:p>
            <a:pPr>
              <a:buFont typeface="Arial"/>
              <a:buChar char="•"/>
            </a:pPr>
            <a:r>
              <a:rPr lang="ja-JP" altLang="en-US" dirty="0" smtClean="0"/>
              <a:t>参加する病院は、手技が安全に施行できると判断された内視鏡治療の実績のある病院。（参加登録は</a:t>
            </a:r>
            <a:r>
              <a:rPr lang="en-US" altLang="ja-JP" dirty="0" smtClean="0"/>
              <a:t>32</a:t>
            </a:r>
            <a:r>
              <a:rPr lang="ja-JP" altLang="en-US" dirty="0" smtClean="0"/>
              <a:t>施設）</a:t>
            </a:r>
            <a:endParaRPr lang="en-US" altLang="ja-JP" dirty="0" smtClean="0"/>
          </a:p>
          <a:p>
            <a:pPr>
              <a:buFont typeface="Arial"/>
              <a:buChar char="•"/>
            </a:pPr>
            <a:r>
              <a:rPr lang="ja-JP" altLang="en-US" dirty="0" smtClean="0"/>
              <a:t>研究期間は</a:t>
            </a:r>
            <a:r>
              <a:rPr lang="en-US" altLang="ja-JP" dirty="0" smtClean="0"/>
              <a:t>2013</a:t>
            </a:r>
            <a:r>
              <a:rPr lang="ja-JP" altLang="en-US" dirty="0" smtClean="0"/>
              <a:t>年</a:t>
            </a:r>
            <a:r>
              <a:rPr lang="en-US" altLang="ja-JP" dirty="0" smtClean="0"/>
              <a:t>10</a:t>
            </a:r>
            <a:r>
              <a:rPr lang="ja-JP" altLang="en-US" dirty="0" smtClean="0"/>
              <a:t>月</a:t>
            </a:r>
            <a:r>
              <a:rPr lang="en-US" altLang="ja-JP" dirty="0" smtClean="0"/>
              <a:t>11</a:t>
            </a:r>
            <a:r>
              <a:rPr lang="ja-JP" altLang="en-US" dirty="0" smtClean="0"/>
              <a:t>日から</a:t>
            </a:r>
            <a:r>
              <a:rPr lang="en-US" altLang="ja-JP" dirty="0" smtClean="0"/>
              <a:t>2015</a:t>
            </a:r>
            <a:r>
              <a:rPr lang="ja-JP" altLang="en-US" dirty="0" smtClean="0"/>
              <a:t>年</a:t>
            </a:r>
            <a:r>
              <a:rPr lang="en-US" altLang="ja-JP" dirty="0" smtClean="0"/>
              <a:t>10</a:t>
            </a:r>
            <a:r>
              <a:rPr lang="ja-JP" altLang="en-US" dirty="0" smtClean="0"/>
              <a:t>月</a:t>
            </a:r>
            <a:r>
              <a:rPr lang="en-US" altLang="ja-JP" dirty="0" smtClean="0"/>
              <a:t>10</a:t>
            </a:r>
            <a:r>
              <a:rPr lang="ja-JP" altLang="en-US" dirty="0" smtClean="0"/>
              <a:t>日までとする。</a:t>
            </a:r>
            <a:endParaRPr lang="en-US" altLang="ja-JP" dirty="0" smtClean="0"/>
          </a:p>
        </p:txBody>
      </p:sp>
    </p:spTree>
    <p:extLst>
      <p:ext uri="{BB962C8B-B14F-4D97-AF65-F5344CB8AC3E}">
        <p14:creationId xmlns:p14="http://schemas.microsoft.com/office/powerpoint/2010/main" val="2658370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4" y="2595562"/>
            <a:ext cx="7610476" cy="3813511"/>
          </a:xfrm>
        </p:spPr>
        <p:txBody>
          <a:bodyPr>
            <a:normAutofit/>
          </a:bodyPr>
          <a:lstStyle/>
          <a:p>
            <a:r>
              <a:rPr lang="ja-JP" altLang="en-US" dirty="0" smtClean="0"/>
              <a:t>患者登録</a:t>
            </a:r>
            <a:endParaRPr lang="en-US" altLang="ja-JP" dirty="0" smtClean="0"/>
          </a:p>
          <a:p>
            <a:pPr>
              <a:buFont typeface="Arial"/>
              <a:buChar char="•"/>
            </a:pPr>
            <a:r>
              <a:rPr lang="ja-JP" altLang="en-US" dirty="0" smtClean="0"/>
              <a:t>登録施設は、研究終了までに対象全例の登録を行う。</a:t>
            </a:r>
            <a:endParaRPr lang="en-US" altLang="ja-JP" dirty="0" smtClean="0"/>
          </a:p>
        </p:txBody>
      </p:sp>
    </p:spTree>
    <p:extLst>
      <p:ext uri="{BB962C8B-B14F-4D97-AF65-F5344CB8AC3E}">
        <p14:creationId xmlns:p14="http://schemas.microsoft.com/office/powerpoint/2010/main" val="1089388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3" y="2219088"/>
            <a:ext cx="7799389" cy="4189986"/>
          </a:xfrm>
        </p:spPr>
        <p:txBody>
          <a:bodyPr>
            <a:normAutofit lnSpcReduction="10000"/>
          </a:bodyPr>
          <a:lstStyle/>
          <a:p>
            <a:r>
              <a:rPr lang="ja-JP" altLang="en-US" dirty="0" smtClean="0"/>
              <a:t>評価項目</a:t>
            </a:r>
            <a:endParaRPr lang="en-US" altLang="ja-JP" dirty="0" smtClean="0"/>
          </a:p>
          <a:p>
            <a:pPr>
              <a:buFont typeface="Wingdings" charset="2"/>
              <a:buChar char="u"/>
            </a:pPr>
            <a:r>
              <a:rPr lang="ja-JP" altLang="en-US" dirty="0" smtClean="0"/>
              <a:t>主要評価項目</a:t>
            </a:r>
            <a:endParaRPr lang="en-US" altLang="ja-JP" dirty="0" smtClean="0"/>
          </a:p>
          <a:p>
            <a:pPr>
              <a:buFont typeface="Arial"/>
              <a:buChar char="•"/>
            </a:pPr>
            <a:r>
              <a:rPr lang="ja-JP" altLang="en-US" dirty="0" smtClean="0"/>
              <a:t>大腸閉塞解除の臨床的成功率（臨床的成功症例数</a:t>
            </a:r>
            <a:r>
              <a:rPr lang="en-US" altLang="ja-JP" dirty="0" smtClean="0"/>
              <a:t>/</a:t>
            </a:r>
            <a:r>
              <a:rPr lang="ja-JP" altLang="en-US" dirty="0" smtClean="0"/>
              <a:t>登録数）</a:t>
            </a:r>
            <a:endParaRPr lang="en-US" altLang="ja-JP" dirty="0" smtClean="0"/>
          </a:p>
          <a:p>
            <a:pPr>
              <a:lnSpc>
                <a:spcPct val="110000"/>
              </a:lnSpc>
              <a:buFont typeface="Wingdings" charset="2"/>
              <a:buChar char="u"/>
            </a:pPr>
            <a:r>
              <a:rPr lang="ja-JP" altLang="en-US" dirty="0" smtClean="0"/>
              <a:t>副次的評価項目</a:t>
            </a:r>
            <a:endParaRPr lang="en-US" altLang="ja-JP" dirty="0" smtClean="0"/>
          </a:p>
          <a:p>
            <a:pPr>
              <a:buFont typeface="Arial"/>
              <a:buChar char="•"/>
            </a:pPr>
            <a:r>
              <a:rPr lang="ja-JP" altLang="en-US" dirty="0" smtClean="0"/>
              <a:t>技術的成功率（ステント留置成功症例数</a:t>
            </a:r>
            <a:r>
              <a:rPr lang="en-US" altLang="ja-JP" dirty="0" smtClean="0"/>
              <a:t>/</a:t>
            </a:r>
            <a:r>
              <a:rPr lang="ja-JP" altLang="en-US" dirty="0" smtClean="0"/>
              <a:t>ステント留置施行数）</a:t>
            </a:r>
            <a:endParaRPr lang="en-US" altLang="ja-JP" dirty="0" smtClean="0"/>
          </a:p>
          <a:p>
            <a:pPr>
              <a:lnSpc>
                <a:spcPct val="60000"/>
              </a:lnSpc>
              <a:buFont typeface="Arial"/>
              <a:buChar char="•"/>
            </a:pPr>
            <a:r>
              <a:rPr lang="ja-JP" altLang="en-US" dirty="0" smtClean="0"/>
              <a:t>観察期間中の閉塞率および閉塞原因</a:t>
            </a:r>
            <a:endParaRPr lang="en-US" altLang="ja-JP" dirty="0" smtClean="0"/>
          </a:p>
          <a:p>
            <a:pPr>
              <a:lnSpc>
                <a:spcPct val="60000"/>
              </a:lnSpc>
              <a:buFont typeface="Arial"/>
              <a:buChar char="•"/>
            </a:pPr>
            <a:r>
              <a:rPr lang="ja-JP" altLang="en-US" dirty="0" smtClean="0"/>
              <a:t>有害事象発生率</a:t>
            </a:r>
            <a:endParaRPr lang="en-US" altLang="ja-JP" dirty="0" smtClean="0"/>
          </a:p>
          <a:p>
            <a:pPr>
              <a:lnSpc>
                <a:spcPct val="60000"/>
              </a:lnSpc>
              <a:buFont typeface="Arial"/>
              <a:buChar char="•"/>
            </a:pPr>
            <a:r>
              <a:rPr lang="en-US" altLang="ja-JP" dirty="0" smtClean="0"/>
              <a:t>BTS</a:t>
            </a:r>
            <a:r>
              <a:rPr lang="ja-JP" altLang="en-US" dirty="0" smtClean="0"/>
              <a:t>における手術への影響（術後合併症発生率、入院期間）</a:t>
            </a:r>
            <a:endParaRPr lang="en-US" altLang="ja-JP" dirty="0" smtClean="0"/>
          </a:p>
          <a:p>
            <a:pPr>
              <a:lnSpc>
                <a:spcPct val="60000"/>
              </a:lnSpc>
              <a:buFont typeface="Arial"/>
              <a:buChar char="•"/>
            </a:pPr>
            <a:r>
              <a:rPr lang="ja-JP" altLang="en-US" dirty="0" smtClean="0"/>
              <a:t>生存期間</a:t>
            </a:r>
            <a:endParaRPr lang="en-US" altLang="ja-JP" dirty="0" smtClean="0"/>
          </a:p>
        </p:txBody>
      </p:sp>
    </p:spTree>
    <p:extLst>
      <p:ext uri="{BB962C8B-B14F-4D97-AF65-F5344CB8AC3E}">
        <p14:creationId xmlns:p14="http://schemas.microsoft.com/office/powerpoint/2010/main" val="4131979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3" y="2219088"/>
            <a:ext cx="7799389" cy="4189986"/>
          </a:xfrm>
        </p:spPr>
        <p:txBody>
          <a:bodyPr>
            <a:normAutofit/>
          </a:bodyPr>
          <a:lstStyle/>
          <a:p>
            <a:r>
              <a:rPr lang="ja-JP" altLang="en-US" dirty="0" smtClean="0"/>
              <a:t>臨床的成功</a:t>
            </a:r>
            <a:endParaRPr lang="en-US" altLang="ja-JP" dirty="0" smtClean="0"/>
          </a:p>
          <a:p>
            <a:pPr marL="0" indent="0">
              <a:buNone/>
            </a:pPr>
            <a:r>
              <a:rPr lang="ja-JP" altLang="en-US" dirty="0" smtClean="0"/>
              <a:t>　</a:t>
            </a:r>
            <a:r>
              <a:rPr lang="ja-JP" altLang="en-US" dirty="0"/>
              <a:t>閉塞症状が解除され、下記のいずれかが認められる場合。 </a:t>
            </a:r>
            <a:endParaRPr lang="en-US" altLang="ja-JP" dirty="0" smtClean="0"/>
          </a:p>
          <a:p>
            <a:pPr>
              <a:buFont typeface="Arial"/>
              <a:buChar char="•"/>
            </a:pPr>
            <a:r>
              <a:rPr lang="en-US" altLang="ja-JP" dirty="0" smtClean="0"/>
              <a:t>24</a:t>
            </a:r>
            <a:r>
              <a:rPr lang="ja-JP" altLang="en-US" dirty="0"/>
              <a:t>時間以内に画像で閉塞の解除を確認できる場合</a:t>
            </a:r>
          </a:p>
          <a:p>
            <a:pPr>
              <a:buFont typeface="Arial"/>
              <a:buChar char="•"/>
            </a:pPr>
            <a:r>
              <a:rPr lang="ja-JP" altLang="en-US" dirty="0"/>
              <a:t>有症状例では症状の低減、</a:t>
            </a:r>
          </a:p>
          <a:p>
            <a:pPr>
              <a:buFont typeface="Arial"/>
              <a:buChar char="•"/>
            </a:pPr>
            <a:r>
              <a:rPr lang="ja-JP" altLang="en-US" dirty="0"/>
              <a:t>無症状で予防的な留置の場合は摂食可能となった場合</a:t>
            </a:r>
          </a:p>
          <a:p>
            <a:pPr>
              <a:buFont typeface="Arial"/>
              <a:buChar char="•"/>
            </a:pPr>
            <a:r>
              <a:rPr lang="ja-JP" altLang="en-US" dirty="0"/>
              <a:t>イレウス管挿入例ではステントに変更しても症状の増悪がない場合。</a:t>
            </a:r>
            <a:endParaRPr lang="ja-JP" altLang="en-US" dirty="0">
              <a:effectLst/>
            </a:endParaRPr>
          </a:p>
        </p:txBody>
      </p:sp>
    </p:spTree>
    <p:extLst>
      <p:ext uri="{BB962C8B-B14F-4D97-AF65-F5344CB8AC3E}">
        <p14:creationId xmlns:p14="http://schemas.microsoft.com/office/powerpoint/2010/main" val="233892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err="1">
                <a:latin typeface="+mj-ea"/>
              </a:rPr>
              <a:t>Niti</a:t>
            </a:r>
            <a:r>
              <a:rPr lang="en-US" altLang="ja-JP" dirty="0">
                <a:latin typeface="+mj-ea"/>
              </a:rPr>
              <a:t>-S</a:t>
            </a:r>
            <a:r>
              <a:rPr lang="ja-JP" altLang="en-US" dirty="0">
                <a:latin typeface="+mj-ea"/>
              </a:rPr>
              <a:t>前向き観察研究プロトコール概要</a:t>
            </a:r>
            <a:endParaRPr kumimoji="1" lang="ja-JP" altLang="en-US" dirty="0"/>
          </a:p>
        </p:txBody>
      </p:sp>
      <p:sp>
        <p:nvSpPr>
          <p:cNvPr id="3" name="コンテンツ プレースホルダー 2"/>
          <p:cNvSpPr>
            <a:spLocks noGrp="1"/>
          </p:cNvSpPr>
          <p:nvPr>
            <p:ph idx="1"/>
          </p:nvPr>
        </p:nvSpPr>
        <p:spPr>
          <a:xfrm>
            <a:off x="1114423" y="2219088"/>
            <a:ext cx="7799389" cy="4189986"/>
          </a:xfrm>
        </p:spPr>
        <p:txBody>
          <a:bodyPr>
            <a:normAutofit/>
          </a:bodyPr>
          <a:lstStyle/>
          <a:p>
            <a:r>
              <a:rPr lang="ja-JP" altLang="en-US" dirty="0" smtClean="0"/>
              <a:t>技術的成功率</a:t>
            </a:r>
            <a:endParaRPr lang="en-US" altLang="ja-JP" dirty="0" smtClean="0"/>
          </a:p>
          <a:p>
            <a:pPr marL="0" indent="0">
              <a:buNone/>
            </a:pPr>
            <a:r>
              <a:rPr lang="ja-JP" altLang="en-US" dirty="0" smtClean="0"/>
              <a:t>　狭窄</a:t>
            </a:r>
            <a:r>
              <a:rPr lang="ja-JP" altLang="en-US" dirty="0"/>
              <a:t>部位への</a:t>
            </a:r>
            <a:r>
              <a:rPr lang="en-US" altLang="ja-JP" dirty="0"/>
              <a:t>1</a:t>
            </a:r>
            <a:r>
              <a:rPr lang="ja-JP" altLang="en-US" dirty="0"/>
              <a:t>回での適切なステント留置の成功</a:t>
            </a:r>
            <a:br>
              <a:rPr lang="ja-JP" altLang="en-US" dirty="0"/>
            </a:br>
            <a:endParaRPr lang="en-US" altLang="ja-JP" dirty="0" smtClean="0"/>
          </a:p>
          <a:p>
            <a:r>
              <a:rPr lang="ja-JP" altLang="en-US" dirty="0" smtClean="0"/>
              <a:t>ステント閉塞</a:t>
            </a:r>
            <a:endParaRPr lang="en-US" altLang="ja-JP" dirty="0" smtClean="0"/>
          </a:p>
          <a:p>
            <a:pPr marL="0" indent="0">
              <a:buNone/>
            </a:pPr>
            <a:r>
              <a:rPr lang="ja-JP" altLang="en-US" dirty="0" smtClean="0"/>
              <a:t>　症状</a:t>
            </a:r>
            <a:r>
              <a:rPr lang="ja-JP" altLang="en-US" dirty="0"/>
              <a:t>の再燃や画像的に口側腸管の拡張が出現した場合や、何らかの再治療を必要とした場合。</a:t>
            </a:r>
            <a:endParaRPr lang="ja-JP" altLang="en-US" dirty="0">
              <a:effectLst/>
            </a:endParaRPr>
          </a:p>
        </p:txBody>
      </p:sp>
    </p:spTree>
    <p:extLst>
      <p:ext uri="{BB962C8B-B14F-4D97-AF65-F5344CB8AC3E}">
        <p14:creationId xmlns:p14="http://schemas.microsoft.com/office/powerpoint/2010/main" val="4216218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パーセプション.thmx</Template>
  <TotalTime>206</TotalTime>
  <Words>352</Words>
  <Application>Microsoft Office PowerPoint</Application>
  <PresentationFormat>画面に合わせる (4:3)</PresentationFormat>
  <Paragraphs>65</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Perception</vt:lpstr>
      <vt:lpstr>Niti-S大腸ステント多施設共同前向き安全性観察研究の進行状況について</vt:lpstr>
      <vt:lpstr>Niti-S前向き観察研究プロトコール概要</vt:lpstr>
      <vt:lpstr>Niti-S前向き観察研究プロトコール概要</vt:lpstr>
      <vt:lpstr>Niti-S前向き観察研究プロトコール概要</vt:lpstr>
      <vt:lpstr>Niti-S前向き観察研究プロトコール概要</vt:lpstr>
      <vt:lpstr>Niti-S前向き観察研究プロトコール概要</vt:lpstr>
      <vt:lpstr>Niti-S前向き観察研究プロトコール概要</vt:lpstr>
      <vt:lpstr>Niti-S前向き観察研究プロトコール概要</vt:lpstr>
      <vt:lpstr>Niti-S前向き観察研究プロトコール概要</vt:lpstr>
      <vt:lpstr>現在の登録状況</vt:lpstr>
      <vt:lpstr>現在の登録状況</vt:lpstr>
      <vt:lpstr>現在の登録状況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Niti-S大腸ステント多施設共同前向き 安全性観察研究の進行状況について</dc:title>
  <dc:creator>冨田 雅史</dc:creator>
  <cp:lastModifiedBy>saida</cp:lastModifiedBy>
  <cp:revision>21</cp:revision>
  <dcterms:created xsi:type="dcterms:W3CDTF">2014-05-16T13:53:02Z</dcterms:created>
  <dcterms:modified xsi:type="dcterms:W3CDTF">2014-05-22T05:44:37Z</dcterms:modified>
</cp:coreProperties>
</file>