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D60093"/>
    <a:srgbClr val="00FF00"/>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72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abaty\Desktop\stent%20safe.xlsx"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tabaty\Desktop\stent%20safe.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invertIfNegative val="0"/>
          <c:val>
            <c:numRef>
              <c:f>Sheet1!$B$2:$B$15</c:f>
              <c:numCache>
                <c:formatCode>General</c:formatCode>
                <c:ptCount val="14"/>
                <c:pt idx="0">
                  <c:v>52</c:v>
                </c:pt>
                <c:pt idx="1">
                  <c:v>51</c:v>
                </c:pt>
                <c:pt idx="2">
                  <c:v>45</c:v>
                </c:pt>
                <c:pt idx="3">
                  <c:v>35</c:v>
                </c:pt>
                <c:pt idx="4">
                  <c:v>28</c:v>
                </c:pt>
                <c:pt idx="5">
                  <c:v>16</c:v>
                </c:pt>
                <c:pt idx="6">
                  <c:v>13</c:v>
                </c:pt>
                <c:pt idx="7">
                  <c:v>10</c:v>
                </c:pt>
                <c:pt idx="8">
                  <c:v>10</c:v>
                </c:pt>
                <c:pt idx="9">
                  <c:v>10</c:v>
                </c:pt>
                <c:pt idx="10">
                  <c:v>6</c:v>
                </c:pt>
                <c:pt idx="11">
                  <c:v>6</c:v>
                </c:pt>
                <c:pt idx="12">
                  <c:v>3</c:v>
                </c:pt>
                <c:pt idx="13">
                  <c:v>0</c:v>
                </c:pt>
              </c:numCache>
            </c:numRef>
          </c:val>
        </c:ser>
        <c:dLbls>
          <c:showLegendKey val="0"/>
          <c:showVal val="0"/>
          <c:showCatName val="0"/>
          <c:showSerName val="0"/>
          <c:showPercent val="0"/>
          <c:showBubbleSize val="0"/>
        </c:dLbls>
        <c:gapWidth val="150"/>
        <c:axId val="1621205216"/>
        <c:axId val="1621201408"/>
      </c:barChart>
      <c:catAx>
        <c:axId val="1621205216"/>
        <c:scaling>
          <c:orientation val="minMax"/>
        </c:scaling>
        <c:delete val="1"/>
        <c:axPos val="b"/>
        <c:majorTickMark val="out"/>
        <c:minorTickMark val="none"/>
        <c:tickLblPos val="nextTo"/>
        <c:crossAx val="1621201408"/>
        <c:crosses val="autoZero"/>
        <c:auto val="1"/>
        <c:lblAlgn val="ctr"/>
        <c:lblOffset val="100"/>
        <c:noMultiLvlLbl val="0"/>
      </c:catAx>
      <c:valAx>
        <c:axId val="1621201408"/>
        <c:scaling>
          <c:orientation val="minMax"/>
        </c:scaling>
        <c:delete val="0"/>
        <c:axPos val="l"/>
        <c:majorGridlines/>
        <c:numFmt formatCode="General" sourceLinked="1"/>
        <c:majorTickMark val="out"/>
        <c:minorTickMark val="none"/>
        <c:tickLblPos val="nextTo"/>
        <c:txPr>
          <a:bodyPr/>
          <a:lstStyle/>
          <a:p>
            <a:pPr>
              <a:defRPr sz="1600">
                <a:latin typeface="Times New Roman" panose="02020603050405020304" pitchFamily="18" charset="0"/>
                <a:cs typeface="Times New Roman" panose="02020603050405020304" pitchFamily="18" charset="0"/>
              </a:defRPr>
            </a:pPr>
            <a:endParaRPr lang="ja-JP"/>
          </a:p>
        </c:txPr>
        <c:crossAx val="1621205216"/>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00FF"/>
              </a:solidFill>
            </c:spPr>
          </c:dPt>
          <c:dPt>
            <c:idx val="1"/>
            <c:bubble3D val="0"/>
            <c:spPr>
              <a:solidFill>
                <a:srgbClr val="00FF00"/>
              </a:solidFill>
            </c:spPr>
          </c:dPt>
          <c:dPt>
            <c:idx val="2"/>
            <c:bubble3D val="0"/>
            <c:spPr>
              <a:solidFill>
                <a:srgbClr val="D60093"/>
              </a:solidFill>
            </c:spPr>
          </c:dPt>
          <c:cat>
            <c:strRef>
              <c:f>Sheet2!$A$1:$A$3</c:f>
              <c:strCache>
                <c:ptCount val="3"/>
                <c:pt idx="0">
                  <c:v>原発癌</c:v>
                </c:pt>
                <c:pt idx="1">
                  <c:v>他臓器癌</c:v>
                </c:pt>
                <c:pt idx="2">
                  <c:v>不明</c:v>
                </c:pt>
              </c:strCache>
            </c:strRef>
          </c:cat>
          <c:val>
            <c:numRef>
              <c:f>Sheet2!$B$1:$B$3</c:f>
              <c:numCache>
                <c:formatCode>General</c:formatCode>
                <c:ptCount val="3"/>
                <c:pt idx="0">
                  <c:v>194</c:v>
                </c:pt>
                <c:pt idx="1">
                  <c:v>86</c:v>
                </c:pt>
                <c:pt idx="2">
                  <c:v>5</c:v>
                </c:pt>
              </c:numCache>
            </c:numRef>
          </c:val>
        </c:ser>
        <c:dLbls>
          <c:showLegendKey val="0"/>
          <c:showVal val="0"/>
          <c:showCatName val="0"/>
          <c:showSerName val="0"/>
          <c:showPercent val="0"/>
          <c:showBubbleSize val="0"/>
          <c:showLeaderLines val="1"/>
        </c:dLbls>
      </c:pie3DChart>
    </c:plotArea>
    <c:legend>
      <c:legendPos val="r"/>
      <c:overlay val="0"/>
      <c:txPr>
        <a:bodyPr/>
        <a:lstStyle/>
        <a:p>
          <a:pPr>
            <a:defRPr sz="2400">
              <a:latin typeface="ＭＳ Ｐゴシック" panose="020B0600070205080204" pitchFamily="50" charset="-128"/>
              <a:ea typeface="ＭＳ Ｐゴシック" panose="020B0600070205080204" pitchFamily="50" charset="-128"/>
            </a:defRPr>
          </a:pPr>
          <a:endParaRPr lang="ja-JP"/>
        </a:p>
      </c:txPr>
    </c:legend>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00FF"/>
              </a:solidFill>
            </c:spPr>
          </c:dPt>
          <c:dPt>
            <c:idx val="1"/>
            <c:bubble3D val="0"/>
            <c:spPr>
              <a:solidFill>
                <a:srgbClr val="00FF00"/>
              </a:solidFill>
            </c:spPr>
          </c:dPt>
          <c:cat>
            <c:strRef>
              <c:f>Sheet2!$A$9:$A$10</c:f>
              <c:strCache>
                <c:ptCount val="2"/>
                <c:pt idx="0">
                  <c:v>化学療法なし</c:v>
                </c:pt>
                <c:pt idx="1">
                  <c:v>化学療法あり</c:v>
                </c:pt>
              </c:strCache>
            </c:strRef>
          </c:cat>
          <c:val>
            <c:numRef>
              <c:f>Sheet2!$B$9:$B$10</c:f>
              <c:numCache>
                <c:formatCode>General</c:formatCode>
                <c:ptCount val="2"/>
                <c:pt idx="0">
                  <c:v>199</c:v>
                </c:pt>
                <c:pt idx="1">
                  <c:v>86</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527880793310614"/>
          <c:y val="0.41093384888017914"/>
          <c:w val="0.24023614377955008"/>
          <c:h val="0.19548010148234896"/>
        </c:manualLayout>
      </c:layout>
      <c:overlay val="0"/>
      <c:txPr>
        <a:bodyPr/>
        <a:lstStyle/>
        <a:p>
          <a:pPr>
            <a:defRPr sz="2000">
              <a:latin typeface="ＭＳ Ｐゴシック" panose="020B0600070205080204" pitchFamily="50" charset="-128"/>
              <a:ea typeface="ＭＳ Ｐゴシック" panose="020B0600070205080204" pitchFamily="50" charset="-128"/>
            </a:defRPr>
          </a:pPr>
          <a:endParaRPr lang="ja-JP"/>
        </a:p>
      </c:txPr>
    </c:legend>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bar"/>
        <c:grouping val="clustered"/>
        <c:varyColors val="0"/>
        <c:ser>
          <c:idx val="0"/>
          <c:order val="0"/>
          <c:invertIfNegative val="0"/>
          <c:val>
            <c:numRef>
              <c:f>Sheet4!$B$1:$B$13</c:f>
              <c:numCache>
                <c:formatCode>General</c:formatCode>
                <c:ptCount val="13"/>
                <c:pt idx="0">
                  <c:v>5</c:v>
                </c:pt>
                <c:pt idx="1">
                  <c:v>6</c:v>
                </c:pt>
                <c:pt idx="2">
                  <c:v>6</c:v>
                </c:pt>
                <c:pt idx="3">
                  <c:v>6</c:v>
                </c:pt>
                <c:pt idx="4">
                  <c:v>7</c:v>
                </c:pt>
                <c:pt idx="5">
                  <c:v>9</c:v>
                </c:pt>
                <c:pt idx="6">
                  <c:v>11.5</c:v>
                </c:pt>
                <c:pt idx="7">
                  <c:v>13.1</c:v>
                </c:pt>
                <c:pt idx="8">
                  <c:v>17.899999999999999</c:v>
                </c:pt>
                <c:pt idx="9">
                  <c:v>19</c:v>
                </c:pt>
                <c:pt idx="10">
                  <c:v>19</c:v>
                </c:pt>
                <c:pt idx="11">
                  <c:v>26</c:v>
                </c:pt>
                <c:pt idx="12">
                  <c:v>31.4</c:v>
                </c:pt>
              </c:numCache>
            </c:numRef>
          </c:val>
        </c:ser>
        <c:dLbls>
          <c:showLegendKey val="0"/>
          <c:showVal val="0"/>
          <c:showCatName val="0"/>
          <c:showSerName val="0"/>
          <c:showPercent val="0"/>
          <c:showBubbleSize val="0"/>
        </c:dLbls>
        <c:gapWidth val="150"/>
        <c:axId val="1768926352"/>
        <c:axId val="1768921456"/>
      </c:barChart>
      <c:catAx>
        <c:axId val="1768926352"/>
        <c:scaling>
          <c:orientation val="minMax"/>
        </c:scaling>
        <c:delete val="1"/>
        <c:axPos val="l"/>
        <c:majorTickMark val="out"/>
        <c:minorTickMark val="none"/>
        <c:tickLblPos val="nextTo"/>
        <c:crossAx val="1768921456"/>
        <c:crosses val="autoZero"/>
        <c:auto val="1"/>
        <c:lblAlgn val="ctr"/>
        <c:lblOffset val="100"/>
        <c:noMultiLvlLbl val="0"/>
      </c:catAx>
      <c:valAx>
        <c:axId val="1768921456"/>
        <c:scaling>
          <c:orientation val="minMax"/>
        </c:scaling>
        <c:delete val="0"/>
        <c:axPos val="b"/>
        <c:majorGridlines/>
        <c:numFmt formatCode="General" sourceLinked="1"/>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ja-JP"/>
          </a:p>
        </c:txPr>
        <c:crossAx val="176892635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02D4C1-DCA9-493A-A1C1-4CEF1BB3AFE1}" type="datetimeFigureOut">
              <a:rPr kumimoji="1" lang="ja-JP" altLang="en-US" smtClean="0"/>
              <a:t>2015/10/19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65C9F-E867-44B0-BD9C-4A0DBADDC07C}" type="slidenum">
              <a:rPr kumimoji="1" lang="ja-JP" altLang="en-US" smtClean="0"/>
              <a:t>‹#›</a:t>
            </a:fld>
            <a:endParaRPr kumimoji="1" lang="ja-JP" altLang="en-US"/>
          </a:p>
        </p:txBody>
      </p:sp>
    </p:spTree>
    <p:extLst>
      <p:ext uri="{BB962C8B-B14F-4D97-AF65-F5344CB8AC3E}">
        <p14:creationId xmlns:p14="http://schemas.microsoft.com/office/powerpoint/2010/main" val="1869069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1</a:t>
            </a:fld>
            <a:endParaRPr kumimoji="1" lang="ja-JP" altLang="en-US"/>
          </a:p>
        </p:txBody>
      </p:sp>
    </p:spTree>
    <p:extLst>
      <p:ext uri="{BB962C8B-B14F-4D97-AF65-F5344CB8AC3E}">
        <p14:creationId xmlns:p14="http://schemas.microsoft.com/office/powerpoint/2010/main" val="715134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10</a:t>
            </a:fld>
            <a:endParaRPr kumimoji="1" lang="ja-JP" altLang="en-US"/>
          </a:p>
        </p:txBody>
      </p:sp>
    </p:spTree>
    <p:extLst>
      <p:ext uri="{BB962C8B-B14F-4D97-AF65-F5344CB8AC3E}">
        <p14:creationId xmlns:p14="http://schemas.microsoft.com/office/powerpoint/2010/main" val="2586882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11</a:t>
            </a:fld>
            <a:endParaRPr kumimoji="1" lang="ja-JP" altLang="en-US"/>
          </a:p>
        </p:txBody>
      </p:sp>
    </p:spTree>
    <p:extLst>
      <p:ext uri="{BB962C8B-B14F-4D97-AF65-F5344CB8AC3E}">
        <p14:creationId xmlns:p14="http://schemas.microsoft.com/office/powerpoint/2010/main" val="2446202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12</a:t>
            </a:fld>
            <a:endParaRPr kumimoji="1" lang="ja-JP" altLang="en-US"/>
          </a:p>
        </p:txBody>
      </p:sp>
    </p:spTree>
    <p:extLst>
      <p:ext uri="{BB962C8B-B14F-4D97-AF65-F5344CB8AC3E}">
        <p14:creationId xmlns:p14="http://schemas.microsoft.com/office/powerpoint/2010/main" val="253513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13</a:t>
            </a:fld>
            <a:endParaRPr kumimoji="1" lang="ja-JP" altLang="en-US"/>
          </a:p>
        </p:txBody>
      </p:sp>
    </p:spTree>
    <p:extLst>
      <p:ext uri="{BB962C8B-B14F-4D97-AF65-F5344CB8AC3E}">
        <p14:creationId xmlns:p14="http://schemas.microsoft.com/office/powerpoint/2010/main" val="84070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2</a:t>
            </a:fld>
            <a:endParaRPr kumimoji="1" lang="ja-JP" altLang="en-US"/>
          </a:p>
        </p:txBody>
      </p:sp>
    </p:spTree>
    <p:extLst>
      <p:ext uri="{BB962C8B-B14F-4D97-AF65-F5344CB8AC3E}">
        <p14:creationId xmlns:p14="http://schemas.microsoft.com/office/powerpoint/2010/main" val="198277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3</a:t>
            </a:fld>
            <a:endParaRPr kumimoji="1" lang="ja-JP" altLang="en-US"/>
          </a:p>
        </p:txBody>
      </p:sp>
    </p:spTree>
    <p:extLst>
      <p:ext uri="{BB962C8B-B14F-4D97-AF65-F5344CB8AC3E}">
        <p14:creationId xmlns:p14="http://schemas.microsoft.com/office/powerpoint/2010/main" val="4711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4</a:t>
            </a:fld>
            <a:endParaRPr kumimoji="1" lang="ja-JP" altLang="en-US"/>
          </a:p>
        </p:txBody>
      </p:sp>
    </p:spTree>
    <p:extLst>
      <p:ext uri="{BB962C8B-B14F-4D97-AF65-F5344CB8AC3E}">
        <p14:creationId xmlns:p14="http://schemas.microsoft.com/office/powerpoint/2010/main" val="3683966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5</a:t>
            </a:fld>
            <a:endParaRPr kumimoji="1" lang="ja-JP" altLang="en-US"/>
          </a:p>
        </p:txBody>
      </p:sp>
    </p:spTree>
    <p:extLst>
      <p:ext uri="{BB962C8B-B14F-4D97-AF65-F5344CB8AC3E}">
        <p14:creationId xmlns:p14="http://schemas.microsoft.com/office/powerpoint/2010/main" val="2178320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6</a:t>
            </a:fld>
            <a:endParaRPr kumimoji="1" lang="ja-JP" altLang="en-US"/>
          </a:p>
        </p:txBody>
      </p:sp>
    </p:spTree>
    <p:extLst>
      <p:ext uri="{BB962C8B-B14F-4D97-AF65-F5344CB8AC3E}">
        <p14:creationId xmlns:p14="http://schemas.microsoft.com/office/powerpoint/2010/main" val="402670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7</a:t>
            </a:fld>
            <a:endParaRPr kumimoji="1" lang="ja-JP" altLang="en-US"/>
          </a:p>
        </p:txBody>
      </p:sp>
    </p:spTree>
    <p:extLst>
      <p:ext uri="{BB962C8B-B14F-4D97-AF65-F5344CB8AC3E}">
        <p14:creationId xmlns:p14="http://schemas.microsoft.com/office/powerpoint/2010/main" val="1031743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8</a:t>
            </a:fld>
            <a:endParaRPr kumimoji="1" lang="ja-JP" altLang="en-US"/>
          </a:p>
        </p:txBody>
      </p:sp>
    </p:spTree>
    <p:extLst>
      <p:ext uri="{BB962C8B-B14F-4D97-AF65-F5344CB8AC3E}">
        <p14:creationId xmlns:p14="http://schemas.microsoft.com/office/powerpoint/2010/main" val="2612715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7065C9F-E867-44B0-BD9C-4A0DBADDC07C}" type="slidenum">
              <a:rPr kumimoji="1" lang="ja-JP" altLang="en-US" smtClean="0"/>
              <a:t>9</a:t>
            </a:fld>
            <a:endParaRPr kumimoji="1" lang="ja-JP" altLang="en-US"/>
          </a:p>
        </p:txBody>
      </p:sp>
    </p:spTree>
    <p:extLst>
      <p:ext uri="{BB962C8B-B14F-4D97-AF65-F5344CB8AC3E}">
        <p14:creationId xmlns:p14="http://schemas.microsoft.com/office/powerpoint/2010/main" val="87049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E25881E-0444-48AA-8025-6CD72E1FCA6F}" type="datetimeFigureOut">
              <a:rPr kumimoji="1" lang="ja-JP" altLang="en-US" smtClean="0"/>
              <a:t>2015/10/19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1CEFD4-A587-4C0F-9E3B-21D1F6441241}"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E25881E-0444-48AA-8025-6CD72E1FCA6F}" type="datetimeFigureOut">
              <a:rPr kumimoji="1" lang="ja-JP" altLang="en-US" smtClean="0"/>
              <a:t>2015/10/19</a:t>
            </a:fld>
            <a:endParaRPr kumimoji="1" lang="ja-JP"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01CEFD4-A587-4C0F-9E3B-21D1F644124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8000"/>
                <a:shade val="90000"/>
                <a:satMod val="160000"/>
                <a:lumMod val="100000"/>
              </a:schemeClr>
            </a:gs>
            <a:gs pos="54000">
              <a:schemeClr val="bg2">
                <a:tint val="95000"/>
                <a:shade val="100000"/>
                <a:satMod val="130000"/>
                <a:lumMod val="130000"/>
              </a:schemeClr>
            </a:gs>
            <a:gs pos="100000">
              <a:schemeClr val="bg2">
                <a:tint val="97000"/>
                <a:shade val="100000"/>
                <a:hueMod val="100000"/>
                <a:satMod val="140000"/>
                <a:lumMod val="8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テキスト ボックス 3"/>
          <p:cNvSpPr txBox="1"/>
          <p:nvPr/>
        </p:nvSpPr>
        <p:spPr>
          <a:xfrm>
            <a:off x="448391" y="1844824"/>
            <a:ext cx="7641836" cy="1502976"/>
          </a:xfrm>
          <a:prstGeom prst="rect">
            <a:avLst/>
          </a:prstGeom>
          <a:noFill/>
        </p:spPr>
        <p:txBody>
          <a:bodyPr wrap="none" rtlCol="0">
            <a:spAutoFit/>
          </a:bodyPr>
          <a:lstStyle/>
          <a:p>
            <a:pPr>
              <a:lnSpc>
                <a:spcPts val="5500"/>
              </a:lnSpc>
            </a:pPr>
            <a:r>
              <a:rPr lang="ja-JP" altLang="en-US" sz="4400" b="1" dirty="0">
                <a:solidFill>
                  <a:srgbClr val="00206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Times New Roman" panose="02020603050405020304" pitchFamily="18" charset="0"/>
              </a:rPr>
              <a:t>大腸ステント </a:t>
            </a:r>
            <a:r>
              <a:rPr lang="en-US" altLang="ja-JP" sz="4400" b="1" dirty="0">
                <a:solidFill>
                  <a:srgbClr val="00206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Palliative </a:t>
            </a:r>
            <a:r>
              <a:rPr lang="en-US" altLang="ja-JP" sz="4400" b="1" dirty="0" smtClean="0">
                <a:solidFill>
                  <a:srgbClr val="00206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therapy</a:t>
            </a:r>
          </a:p>
          <a:p>
            <a:pPr>
              <a:lnSpc>
                <a:spcPts val="5500"/>
              </a:lnSpc>
            </a:pPr>
            <a:r>
              <a:rPr lang="ja-JP" altLang="en-US" sz="4400" b="1" dirty="0" smtClean="0">
                <a:solidFill>
                  <a:srgbClr val="00206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Times New Roman" panose="02020603050405020304" pitchFamily="18" charset="0"/>
              </a:rPr>
              <a:t>についてのアンケート報告</a:t>
            </a:r>
            <a:endParaRPr kumimoji="1" lang="ja-JP" altLang="en-US" sz="4400" b="1" dirty="0">
              <a:solidFill>
                <a:srgbClr val="00206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5" name="テキスト ボックス 4"/>
          <p:cNvSpPr txBox="1"/>
          <p:nvPr/>
        </p:nvSpPr>
        <p:spPr>
          <a:xfrm>
            <a:off x="3461948" y="4405754"/>
            <a:ext cx="4998484" cy="830997"/>
          </a:xfrm>
          <a:prstGeom prst="rect">
            <a:avLst/>
          </a:prstGeom>
          <a:noFill/>
        </p:spPr>
        <p:txBody>
          <a:bodyPr wrap="none" rtlCol="0">
            <a:spAutoFit/>
          </a:bodyPr>
          <a:lstStyle/>
          <a:p>
            <a:pPr algn="r"/>
            <a:r>
              <a:rPr kumimoji="1" lang="ja-JP" altLang="en-US" sz="2400" dirty="0" smtClean="0">
                <a:latin typeface="ＭＳ Ｐゴシック" panose="020B0600070205080204" pitchFamily="50" charset="-128"/>
                <a:ea typeface="ＭＳ Ｐゴシック" panose="020B0600070205080204" pitchFamily="50" charset="-128"/>
              </a:rPr>
              <a:t>がん・感染症センター　都立駒込病院</a:t>
            </a:r>
            <a:endParaRPr kumimoji="1" lang="en-US" altLang="ja-JP" sz="2400" dirty="0" smtClean="0">
              <a:latin typeface="ＭＳ Ｐゴシック" panose="020B0600070205080204" pitchFamily="50" charset="-128"/>
              <a:ea typeface="ＭＳ Ｐゴシック" panose="020B0600070205080204" pitchFamily="50" charset="-128"/>
            </a:endParaRPr>
          </a:p>
          <a:p>
            <a:pPr algn="r"/>
            <a:r>
              <a:rPr kumimoji="1" lang="ja-JP" altLang="en-US" sz="2400" dirty="0" smtClean="0">
                <a:latin typeface="ＭＳ Ｐゴシック" panose="020B0600070205080204" pitchFamily="50" charset="-128"/>
                <a:ea typeface="ＭＳ Ｐゴシック" panose="020B0600070205080204" pitchFamily="50" charset="-128"/>
              </a:rPr>
              <a:t>内視鏡科</a:t>
            </a:r>
            <a:r>
              <a:rPr kumimoji="1" lang="en-US" altLang="ja-JP" sz="2400" baseline="30000" dirty="0" smtClean="0">
                <a:latin typeface="Century" panose="02040604050505020304" pitchFamily="18" charset="0"/>
                <a:ea typeface="ＭＳ Ｐゴシック" panose="020B0600070205080204" pitchFamily="50" charset="-128"/>
              </a:rPr>
              <a:t>1)</a:t>
            </a:r>
            <a:r>
              <a:rPr kumimoji="1" lang="ja-JP" altLang="en-US" sz="2400" dirty="0" err="1" smtClean="0">
                <a:latin typeface="ＭＳ Ｐゴシック" panose="020B0600070205080204" pitchFamily="50" charset="-128"/>
                <a:ea typeface="ＭＳ Ｐゴシック" panose="020B0600070205080204" pitchFamily="50" charset="-128"/>
              </a:rPr>
              <a:t>，</a:t>
            </a:r>
            <a:r>
              <a:rPr kumimoji="1" lang="ja-JP" altLang="en-US" sz="2400" dirty="0" smtClean="0">
                <a:latin typeface="ＭＳ Ｐゴシック" panose="020B0600070205080204" pitchFamily="50" charset="-128"/>
                <a:ea typeface="ＭＳ Ｐゴシック" panose="020B0600070205080204" pitchFamily="50" charset="-128"/>
              </a:rPr>
              <a:t>消化器内科</a:t>
            </a:r>
            <a:r>
              <a:rPr kumimoji="1" lang="en-US" altLang="ja-JP" sz="2400" baseline="30000" dirty="0" smtClean="0">
                <a:latin typeface="Century" panose="02040604050505020304" pitchFamily="18" charset="0"/>
                <a:ea typeface="ＭＳ Ｐゴシック" panose="020B0600070205080204" pitchFamily="50" charset="-128"/>
              </a:rPr>
              <a:t>2)</a:t>
            </a:r>
          </a:p>
        </p:txBody>
      </p:sp>
      <p:sp>
        <p:nvSpPr>
          <p:cNvPr id="7" name="テキスト ボックス 6"/>
          <p:cNvSpPr txBox="1"/>
          <p:nvPr/>
        </p:nvSpPr>
        <p:spPr>
          <a:xfrm>
            <a:off x="4805264" y="5658359"/>
            <a:ext cx="3655168" cy="461665"/>
          </a:xfrm>
          <a:prstGeom prst="rect">
            <a:avLst/>
          </a:prstGeom>
          <a:noFill/>
        </p:spPr>
        <p:txBody>
          <a:bodyPr wrap="none" rtlCol="0">
            <a:spAutoFit/>
          </a:bodyPr>
          <a:lstStyle/>
          <a:p>
            <a:r>
              <a:rPr lang="ja-JP" altLang="en-US" sz="2400" dirty="0" smtClean="0">
                <a:latin typeface="Century" panose="02040604050505020304" pitchFamily="18" charset="0"/>
                <a:ea typeface="ＭＳ Ｐゴシック" panose="020B0600070205080204" pitchFamily="50" charset="-128"/>
              </a:rPr>
              <a:t>田畑　拓久</a:t>
            </a:r>
            <a:r>
              <a:rPr lang="en-US" altLang="ja-JP" sz="2400" baseline="30000" dirty="0">
                <a:latin typeface="Century" panose="02040604050505020304" pitchFamily="18" charset="0"/>
                <a:ea typeface="ＭＳ Ｐゴシック" panose="020B0600070205080204" pitchFamily="50" charset="-128"/>
              </a:rPr>
              <a:t>1) </a:t>
            </a:r>
            <a:r>
              <a:rPr lang="ja-JP" altLang="en-US" sz="2400" dirty="0" err="1" smtClean="0">
                <a:latin typeface="Century" panose="02040604050505020304" pitchFamily="18" charset="0"/>
                <a:ea typeface="ＭＳ Ｐゴシック" panose="020B0600070205080204" pitchFamily="50" charset="-128"/>
              </a:rPr>
              <a:t>，</a:t>
            </a:r>
            <a:r>
              <a:rPr lang="ja-JP" altLang="en-US" sz="2400" dirty="0" smtClean="0">
                <a:latin typeface="Century" panose="02040604050505020304" pitchFamily="18" charset="0"/>
                <a:ea typeface="ＭＳ Ｐゴシック" panose="020B0600070205080204" pitchFamily="50" charset="-128"/>
              </a:rPr>
              <a:t>小泉　浩一</a:t>
            </a:r>
            <a:r>
              <a:rPr lang="en-US" altLang="ja-JP" sz="2400" baseline="30000" dirty="0">
                <a:latin typeface="Century" panose="02040604050505020304" pitchFamily="18" charset="0"/>
                <a:ea typeface="ＭＳ Ｐゴシック" panose="020B0600070205080204" pitchFamily="50" charset="-128"/>
              </a:rPr>
              <a:t>2</a:t>
            </a:r>
            <a:r>
              <a:rPr lang="en-US" altLang="ja-JP" sz="2400" baseline="30000" dirty="0" smtClean="0">
                <a:latin typeface="Century" panose="02040604050505020304" pitchFamily="18" charset="0"/>
                <a:ea typeface="ＭＳ Ｐゴシック" panose="020B0600070205080204" pitchFamily="50" charset="-128"/>
              </a:rPr>
              <a:t>)</a:t>
            </a:r>
            <a:endParaRPr lang="ja-JP" altLang="en-US" sz="2400" baseline="30000" dirty="0">
              <a:latin typeface="Century" panose="02040604050505020304" pitchFamily="18" charset="0"/>
              <a:ea typeface="ＭＳ Ｐゴシック" panose="020B0600070205080204" pitchFamily="50" charset="-128"/>
            </a:endParaRPr>
          </a:p>
        </p:txBody>
      </p:sp>
    </p:spTree>
    <p:extLst>
      <p:ext uri="{BB962C8B-B14F-4D97-AF65-F5344CB8AC3E}">
        <p14:creationId xmlns:p14="http://schemas.microsoft.com/office/powerpoint/2010/main" val="1803118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吹き出し 8"/>
          <p:cNvSpPr/>
          <p:nvPr/>
        </p:nvSpPr>
        <p:spPr>
          <a:xfrm>
            <a:off x="5148064" y="2996952"/>
            <a:ext cx="3528392" cy="1334280"/>
          </a:xfrm>
          <a:prstGeom prst="wedgeRectCallout">
            <a:avLst>
              <a:gd name="adj1" fmla="val -57912"/>
              <a:gd name="adj2" fmla="val -16673"/>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760742092"/>
              </p:ext>
            </p:extLst>
          </p:nvPr>
        </p:nvGraphicFramePr>
        <p:xfrm>
          <a:off x="683568" y="1397000"/>
          <a:ext cx="4104456" cy="4408264"/>
        </p:xfrm>
        <a:graphic>
          <a:graphicData uri="http://schemas.openxmlformats.org/drawingml/2006/table">
            <a:tbl>
              <a:tblPr firstRow="1" bandRow="1">
                <a:tableStyleId>{5C22544A-7EE6-4342-B048-85BDC9FD1C3A}</a:tableStyleId>
              </a:tblPr>
              <a:tblGrid>
                <a:gridCol w="2304256"/>
                <a:gridCol w="1800200"/>
              </a:tblGrid>
              <a:tr h="663848">
                <a:tc>
                  <a:txBody>
                    <a:bodyPr/>
                    <a:lstStyle/>
                    <a:p>
                      <a:pPr algn="ctr"/>
                      <a:endParaRPr kumimoji="1" lang="ja-JP" altLang="en-US" dirty="0"/>
                    </a:p>
                  </a:txBody>
                  <a:tcPr anchor="ctr"/>
                </a:tc>
                <a:tc>
                  <a:txBody>
                    <a:bodyPr/>
                    <a:lstStyle/>
                    <a:p>
                      <a:pPr algn="ct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Total</a:t>
                      </a:r>
                    </a:p>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N=285</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再閉塞</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38 (13%)</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365881">
                <a:tc>
                  <a:txBody>
                    <a:bodyPr/>
                    <a:lstStyle/>
                    <a:p>
                      <a:pPr algn="r"/>
                      <a:r>
                        <a:rPr kumimoji="1" lang="en-US" altLang="ja-JP" dirty="0" smtClean="0">
                          <a:latin typeface="Century" panose="02040604050505020304" pitchFamily="18" charset="0"/>
                          <a:cs typeface="Times New Roman" panose="02020603050405020304" pitchFamily="18" charset="0"/>
                        </a:rPr>
                        <a:t>Ingrowth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24 (8%)</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60040">
                <a:tc>
                  <a:txBody>
                    <a:bodyPr/>
                    <a:lstStyle/>
                    <a:p>
                      <a:pPr algn="r"/>
                      <a:r>
                        <a:rPr kumimoji="1" lang="en-US" altLang="ja-JP" dirty="0" smtClean="0">
                          <a:latin typeface="Century" panose="02040604050505020304" pitchFamily="18" charset="0"/>
                          <a:cs typeface="Times New Roman" panose="02020603050405020304" pitchFamily="18" charset="0"/>
                        </a:rPr>
                        <a:t>Overgrowth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8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54320">
                <a:tc>
                  <a:txBody>
                    <a:bodyPr/>
                    <a:lstStyle/>
                    <a:p>
                      <a:pPr algn="r"/>
                      <a:r>
                        <a:rPr kumimoji="1" lang="en-US" altLang="ja-JP" dirty="0" smtClean="0">
                          <a:latin typeface="Century" panose="02040604050505020304" pitchFamily="18" charset="0"/>
                          <a:cs typeface="Times New Roman" panose="02020603050405020304" pitchFamily="18" charset="0"/>
                        </a:rPr>
                        <a:t>Stool impaction</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6 (2%) </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穿孔</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14 (5%)</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逸脱</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19 (7%)</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その他</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2 (1%)</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765731">
                <a:tc>
                  <a:txBody>
                    <a:bodyPr/>
                    <a:lstStyle/>
                    <a:p>
                      <a:pPr algn="l"/>
                      <a:r>
                        <a:rPr kumimoji="1" lang="en-US" altLang="ja-JP" sz="2000" b="1" dirty="0" smtClean="0">
                          <a:latin typeface="Century" panose="02040604050505020304" pitchFamily="18" charset="0"/>
                          <a:cs typeface="Times New Roman" panose="02020603050405020304" pitchFamily="18" charset="0"/>
                        </a:rPr>
                        <a:t>Total</a:t>
                      </a:r>
                    </a:p>
                  </a:txBody>
                  <a:tcPr anchor="ctr"/>
                </a:tc>
                <a:tc>
                  <a:txBody>
                    <a:bodyPr/>
                    <a:lstStyle/>
                    <a:p>
                      <a:pPr algn="ctr"/>
                      <a:r>
                        <a:rPr kumimoji="1" lang="en-US" altLang="ja-JP" b="1" dirty="0" smtClean="0">
                          <a:latin typeface="Century" panose="02040604050505020304" pitchFamily="18" charset="0"/>
                          <a:cs typeface="Times New Roman" panose="02020603050405020304" pitchFamily="18" charset="0"/>
                        </a:rPr>
                        <a:t>  73 (26%)</a:t>
                      </a:r>
                      <a:endParaRPr kumimoji="1" lang="ja-JP" altLang="en-US" b="1" dirty="0">
                        <a:latin typeface="Century" panose="02040604050505020304" pitchFamily="18" charset="0"/>
                        <a:cs typeface="Times New Roman" panose="02020603050405020304" pitchFamily="18" charset="0"/>
                      </a:endParaRPr>
                    </a:p>
                  </a:txBody>
                  <a:tcPr anchor="ctr"/>
                </a:tc>
              </a:tr>
            </a:tbl>
          </a:graphicData>
        </a:graphic>
      </p:graphicFrame>
      <p:sp>
        <p:nvSpPr>
          <p:cNvPr id="6" name="テキスト ボックス 5"/>
          <p:cNvSpPr txBox="1"/>
          <p:nvPr/>
        </p:nvSpPr>
        <p:spPr>
          <a:xfrm>
            <a:off x="2305147" y="255082"/>
            <a:ext cx="4658648"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Q5. </a:t>
            </a:r>
            <a:r>
              <a:rPr kumimoji="1"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偶発症への対処</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7" name="正方形/長方形 6"/>
          <p:cNvSpPr/>
          <p:nvPr/>
        </p:nvSpPr>
        <p:spPr>
          <a:xfrm>
            <a:off x="683568" y="3348961"/>
            <a:ext cx="4104456" cy="296063"/>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377537" y="3068960"/>
            <a:ext cx="3012363" cy="1118255"/>
          </a:xfrm>
          <a:prstGeom prst="rect">
            <a:avLst/>
          </a:prstGeom>
          <a:noFill/>
        </p:spPr>
        <p:txBody>
          <a:bodyPr wrap="none" rtlCol="0">
            <a:spAutoFit/>
          </a:bodyPr>
          <a:lstStyle/>
          <a:p>
            <a:pPr>
              <a:lnSpc>
                <a:spcPts val="4000"/>
              </a:lnSpc>
            </a:pP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Cleaning</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5</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4000"/>
              </a:lnSpc>
            </a:pP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人工肛門造設   　 </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502166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13264" y="404664"/>
            <a:ext cx="6242414"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Q6.</a:t>
            </a:r>
            <a:r>
              <a:rPr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 </a:t>
            </a:r>
            <a:r>
              <a:rPr lang="zh-TW"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最長</a:t>
            </a:r>
            <a:r>
              <a:rPr lang="zh-TW"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狭窄解除継続期間</a:t>
            </a:r>
          </a:p>
        </p:txBody>
      </p:sp>
      <p:graphicFrame>
        <p:nvGraphicFramePr>
          <p:cNvPr id="5" name="グラフ 4"/>
          <p:cNvGraphicFramePr>
            <a:graphicFrameLocks/>
          </p:cNvGraphicFramePr>
          <p:nvPr>
            <p:extLst>
              <p:ext uri="{D42A27DB-BD31-4B8C-83A1-F6EECF244321}">
                <p14:modId xmlns:p14="http://schemas.microsoft.com/office/powerpoint/2010/main" val="2004974350"/>
              </p:ext>
            </p:extLst>
          </p:nvPr>
        </p:nvGraphicFramePr>
        <p:xfrm>
          <a:off x="683568" y="1556792"/>
          <a:ext cx="792088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8316416" y="5805264"/>
            <a:ext cx="595035" cy="369332"/>
          </a:xfrm>
          <a:prstGeom prst="rect">
            <a:avLst/>
          </a:prstGeom>
          <a:noFill/>
        </p:spPr>
        <p:txBody>
          <a:bodyPr wrap="non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ヶ月</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4211960" y="4695527"/>
            <a:ext cx="3945311" cy="461665"/>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平均　</a:t>
            </a:r>
            <a:r>
              <a:rPr kumimoji="1" lang="en-US" altLang="ja-JP"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13.6</a:t>
            </a:r>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ヶ月（</a:t>
            </a:r>
            <a:r>
              <a:rPr kumimoji="1" lang="en-US" altLang="ja-JP"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5</a:t>
            </a:r>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31.4</a:t>
            </a:r>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ヶ月）</a:t>
            </a:r>
            <a:endParaRPr kumimoji="1" lang="ja-JP" altLang="en-US" sz="24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858040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58506" y="255082"/>
            <a:ext cx="2351927" cy="741550"/>
          </a:xfrm>
          <a:prstGeom prst="rect">
            <a:avLst/>
          </a:prstGeom>
          <a:noFill/>
        </p:spPr>
        <p:txBody>
          <a:bodyPr wrap="none" rtlCol="0">
            <a:spAutoFit/>
          </a:bodyPr>
          <a:lstStyle/>
          <a:p>
            <a:pPr algn="ctr">
              <a:lnSpc>
                <a:spcPts val="5500"/>
              </a:lnSpc>
            </a:pPr>
            <a:r>
              <a:rPr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Summary</a:t>
            </a:r>
            <a:endParaRPr lang="zh-TW"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5" name="テキスト ボックス 4"/>
          <p:cNvSpPr txBox="1"/>
          <p:nvPr/>
        </p:nvSpPr>
        <p:spPr>
          <a:xfrm>
            <a:off x="611560" y="1363802"/>
            <a:ext cx="8136904" cy="913070"/>
          </a:xfrm>
          <a:prstGeom prst="rect">
            <a:avLst/>
          </a:prstGeom>
          <a:noFill/>
        </p:spPr>
        <p:txBody>
          <a:bodyPr wrap="square" rtlCol="0">
            <a:spAutoFit/>
          </a:bodyPr>
          <a:lstStyle/>
          <a:p>
            <a:pPr marL="285750" indent="-285750">
              <a:lnSpc>
                <a:spcPts val="3200"/>
              </a:lnSpc>
              <a:buFont typeface="Wingdings" panose="05000000000000000000" pitchFamily="2" charset="2"/>
              <a:buChar char="ü"/>
            </a:pP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原発性大腸癌に対する留置（</a:t>
            </a:r>
            <a:r>
              <a:rPr kumimoji="1"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68%</a:t>
            </a: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）が</a:t>
            </a:r>
            <a:r>
              <a:rPr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rPr>
              <a:t>主体</a:t>
            </a: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で、他臓器</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癌に対する留置（</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30%</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）は少ない。</a:t>
            </a:r>
            <a:endParaRPr kumimoji="1"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6" name="テキスト ボックス 5"/>
          <p:cNvSpPr txBox="1"/>
          <p:nvPr/>
        </p:nvSpPr>
        <p:spPr>
          <a:xfrm>
            <a:off x="611560" y="2681625"/>
            <a:ext cx="7920880" cy="1323439"/>
          </a:xfrm>
          <a:prstGeom prst="rect">
            <a:avLst/>
          </a:prstGeom>
          <a:noFill/>
        </p:spPr>
        <p:txBody>
          <a:bodyPr wrap="square" rtlCol="0">
            <a:spAutoFit/>
          </a:bodyPr>
          <a:lstStyle/>
          <a:p>
            <a:pPr marL="285750" indent="-285750">
              <a:lnSpc>
                <a:spcPts val="3200"/>
              </a:lnSpc>
              <a:buFont typeface="Wingdings" panose="05000000000000000000" pitchFamily="2" charset="2"/>
              <a:buChar char="ü"/>
            </a:pP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ステント留置後の化学療法施行例は全体の</a:t>
            </a:r>
            <a:r>
              <a:rPr kumimoji="1"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30%</a:t>
            </a: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にとどまる。　　今後はステント留置下での化学療法の安全性について更なる検討が必要と考えられる。</a:t>
            </a:r>
            <a:endParaRPr kumimoji="1"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7" name="テキスト ボックス 6"/>
          <p:cNvSpPr txBox="1"/>
          <p:nvPr/>
        </p:nvSpPr>
        <p:spPr>
          <a:xfrm>
            <a:off x="611559" y="4409817"/>
            <a:ext cx="7848873" cy="1323439"/>
          </a:xfrm>
          <a:prstGeom prst="rect">
            <a:avLst/>
          </a:prstGeom>
          <a:noFill/>
        </p:spPr>
        <p:txBody>
          <a:bodyPr wrap="square" rtlCol="0">
            <a:spAutoFit/>
          </a:bodyPr>
          <a:lstStyle/>
          <a:p>
            <a:pPr marL="285750" indent="-285750">
              <a:lnSpc>
                <a:spcPts val="3200"/>
              </a:lnSpc>
              <a:buFont typeface="Wingdings" panose="05000000000000000000" pitchFamily="2" charset="2"/>
              <a:buChar char="ü"/>
            </a:pPr>
            <a:r>
              <a:rPr kumimoji="1"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Palliative therapy</a:t>
            </a: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における偶発症として、</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再閉塞 </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13%)</a:t>
            </a:r>
            <a:r>
              <a:rPr lang="ja-JP" altLang="en-US" sz="2200" dirty="0" err="1">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逸脱 </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7%)</a:t>
            </a:r>
            <a:r>
              <a:rPr lang="ja-JP" altLang="en-US" sz="2200" dirty="0" err="1">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穿孔 </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5</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があり、全体的に長期留置が多いため偶発症の発生は</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BTS</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の短期</a:t>
            </a:r>
            <a:r>
              <a:rPr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rPr>
              <a:t>成績と</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比べて高率である。</a:t>
            </a:r>
            <a:endParaRPr kumimoji="1"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5596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58506" y="255082"/>
            <a:ext cx="2351927" cy="741550"/>
          </a:xfrm>
          <a:prstGeom prst="rect">
            <a:avLst/>
          </a:prstGeom>
          <a:noFill/>
        </p:spPr>
        <p:txBody>
          <a:bodyPr wrap="none" rtlCol="0">
            <a:spAutoFit/>
          </a:bodyPr>
          <a:lstStyle/>
          <a:p>
            <a:pPr algn="ctr">
              <a:lnSpc>
                <a:spcPts val="5500"/>
              </a:lnSpc>
            </a:pPr>
            <a:r>
              <a:rPr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Summary</a:t>
            </a:r>
            <a:endParaRPr lang="zh-TW"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7" name="テキスト ボックス 6"/>
          <p:cNvSpPr txBox="1"/>
          <p:nvPr/>
        </p:nvSpPr>
        <p:spPr>
          <a:xfrm>
            <a:off x="609397" y="1844824"/>
            <a:ext cx="7917608" cy="913070"/>
          </a:xfrm>
          <a:prstGeom prst="rect">
            <a:avLst/>
          </a:prstGeom>
          <a:noFill/>
        </p:spPr>
        <p:txBody>
          <a:bodyPr wrap="square" rtlCol="0">
            <a:spAutoFit/>
          </a:bodyPr>
          <a:lstStyle/>
          <a:p>
            <a:pPr marL="285750" indent="-285750">
              <a:lnSpc>
                <a:spcPts val="3200"/>
              </a:lnSpc>
              <a:buFont typeface="Wingdings" panose="05000000000000000000" pitchFamily="2" charset="2"/>
              <a:buChar char="ü"/>
            </a:pP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逸脱は直腸，</a:t>
            </a:r>
            <a:r>
              <a:rPr kumimoji="1"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S</a:t>
            </a: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状結腸の順に多く、化学療法の治療効果による腫瘍縮小効果や宿便による影響などが考えられる。</a:t>
            </a:r>
            <a:endParaRPr kumimoji="1"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8" name="テキスト ボックス 7"/>
          <p:cNvSpPr txBox="1"/>
          <p:nvPr/>
        </p:nvSpPr>
        <p:spPr>
          <a:xfrm>
            <a:off x="609397" y="3261950"/>
            <a:ext cx="8067059" cy="1323439"/>
          </a:xfrm>
          <a:prstGeom prst="rect">
            <a:avLst/>
          </a:prstGeom>
          <a:noFill/>
        </p:spPr>
        <p:txBody>
          <a:bodyPr wrap="square" rtlCol="0">
            <a:spAutoFit/>
          </a:bodyPr>
          <a:lstStyle/>
          <a:p>
            <a:pPr marL="285750" indent="-285750">
              <a:lnSpc>
                <a:spcPts val="3200"/>
              </a:lnSpc>
              <a:buFont typeface="Wingdings" panose="05000000000000000000" pitchFamily="2" charset="2"/>
              <a:buChar char="ü"/>
            </a:pP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最長狭窄解除継続期間は平均</a:t>
            </a:r>
            <a:r>
              <a:rPr kumimoji="1"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13.6</a:t>
            </a:r>
            <a:r>
              <a:rPr kumimoji="1"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ヶ月であり、偶発症に対する適切なマネージメントや化学療法導入によって長期開存が期待できる症例もある。</a:t>
            </a:r>
            <a:endParaRPr kumimoji="1" lang="ja-JP" altLang="en-US" sz="22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309324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2287" y="255082"/>
            <a:ext cx="6444392" cy="699230"/>
          </a:xfrm>
          <a:prstGeom prst="rect">
            <a:avLst/>
          </a:prstGeom>
          <a:noFill/>
        </p:spPr>
        <p:txBody>
          <a:bodyPr wrap="none" rtlCol="0">
            <a:spAutoFit/>
          </a:bodyPr>
          <a:lstStyle/>
          <a:p>
            <a:pPr algn="ctr">
              <a:lnSpc>
                <a:spcPts val="5500"/>
              </a:lnSpc>
            </a:pPr>
            <a:r>
              <a:rPr kumimoji="1" lang="ja-JP" altLang="en-US" sz="3600" b="1" dirty="0" smtClean="0">
                <a:solidFill>
                  <a:srgbClr val="000099"/>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アンケート協力施設一覧</a:t>
            </a:r>
            <a:r>
              <a:rPr kumimoji="1" lang="ja-JP" altLang="en-US" sz="2800" b="1" dirty="0" smtClean="0">
                <a:solidFill>
                  <a:srgbClr val="000099"/>
                </a:solidFill>
                <a:effectLst>
                  <a:outerShdw blurRad="38100" dist="38100" dir="2700000" algn="tl">
                    <a:srgbClr val="000000">
                      <a:alpha val="43137"/>
                    </a:srgbClr>
                  </a:outerShdw>
                </a:effectLst>
                <a:latin typeface="Century" panose="02040604050505020304" pitchFamily="18" charset="0"/>
                <a:ea typeface="ＭＳ Ｐゴシック" panose="020B0600070205080204" pitchFamily="50" charset="-128"/>
              </a:rPr>
              <a:t>（</a:t>
            </a:r>
            <a:r>
              <a:rPr kumimoji="1" lang="en-US" altLang="ja-JP" sz="2800" b="1" dirty="0" smtClean="0">
                <a:solidFill>
                  <a:srgbClr val="000099"/>
                </a:solidFill>
                <a:effectLst>
                  <a:outerShdw blurRad="38100" dist="38100" dir="2700000" algn="tl">
                    <a:srgbClr val="000000">
                      <a:alpha val="43137"/>
                    </a:srgbClr>
                  </a:outerShdw>
                </a:effectLst>
                <a:latin typeface="Century" panose="02040604050505020304" pitchFamily="18" charset="0"/>
                <a:ea typeface="ＭＳ Ｐゴシック" panose="020B0600070205080204" pitchFamily="50" charset="-128"/>
              </a:rPr>
              <a:t>50</a:t>
            </a:r>
            <a:r>
              <a:rPr kumimoji="1" lang="ja-JP" altLang="en-US" sz="2800" b="1" dirty="0" smtClean="0">
                <a:solidFill>
                  <a:srgbClr val="000099"/>
                </a:solidFill>
                <a:effectLst>
                  <a:outerShdw blurRad="38100" dist="38100" dir="2700000" algn="tl">
                    <a:srgbClr val="000000">
                      <a:alpha val="43137"/>
                    </a:srgbClr>
                  </a:outerShdw>
                </a:effectLst>
                <a:latin typeface="Century" panose="02040604050505020304" pitchFamily="18" charset="0"/>
                <a:ea typeface="ＭＳ Ｐゴシック" panose="020B0600070205080204" pitchFamily="50" charset="-128"/>
              </a:rPr>
              <a:t>音順）</a:t>
            </a:r>
            <a:endParaRPr kumimoji="1" lang="ja-JP" altLang="en-US" sz="2800" b="1" dirty="0">
              <a:solidFill>
                <a:srgbClr val="000099"/>
              </a:solidFill>
              <a:effectLst>
                <a:outerShdw blurRad="38100" dist="38100" dir="2700000" algn="tl">
                  <a:srgbClr val="000000">
                    <a:alpha val="43137"/>
                  </a:srgbClr>
                </a:outerShdw>
              </a:effectLst>
              <a:latin typeface="Century" panose="02040604050505020304" pitchFamily="18" charset="0"/>
              <a:ea typeface="ＭＳ Ｐゴシック" panose="020B0600070205080204" pitchFamily="50" charset="-128"/>
            </a:endParaRPr>
          </a:p>
        </p:txBody>
      </p:sp>
      <p:cxnSp>
        <p:nvCxnSpPr>
          <p:cNvPr id="6" name="直線コネクタ 5"/>
          <p:cNvCxnSpPr/>
          <p:nvPr/>
        </p:nvCxnSpPr>
        <p:spPr>
          <a:xfrm>
            <a:off x="971600" y="1124744"/>
            <a:ext cx="727280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971600" y="5949280"/>
            <a:ext cx="727280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339752" y="1300831"/>
            <a:ext cx="4450257" cy="4864473"/>
          </a:xfrm>
          <a:prstGeom prst="rect">
            <a:avLst/>
          </a:prstGeom>
          <a:noFill/>
        </p:spPr>
        <p:txBody>
          <a:bodyPr wrap="none" rtlCol="0">
            <a:spAutoFit/>
          </a:bodyPr>
          <a:lstStyle/>
          <a:p>
            <a:pPr marL="285750" indent="-285750">
              <a:lnSpc>
                <a:spcPts val="2500"/>
              </a:lnSpc>
              <a:buFont typeface="Wingdings" panose="05000000000000000000" pitchFamily="2" charset="2"/>
              <a:buChar char="l"/>
            </a:pPr>
            <a:r>
              <a:rPr kumimoji="1" lang="ja-JP" altLang="en-US" sz="2000" dirty="0" smtClean="0">
                <a:latin typeface="ＭＳ Ｐゴシック" panose="020B0600070205080204" pitchFamily="50" charset="-128"/>
                <a:ea typeface="ＭＳ Ｐゴシック" panose="020B0600070205080204" pitchFamily="50" charset="-128"/>
              </a:rPr>
              <a:t>厚木市立病院</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a:latin typeface="ＭＳ Ｐゴシック" panose="020B0600070205080204" pitchFamily="50" charset="-128"/>
                <a:ea typeface="ＭＳ Ｐゴシック" panose="020B0600070205080204" pitchFamily="50" charset="-128"/>
              </a:rPr>
              <a:t>岩手</a:t>
            </a:r>
            <a:r>
              <a:rPr lang="ja-JP" altLang="en-US" sz="2000" dirty="0" smtClean="0">
                <a:latin typeface="ＭＳ Ｐゴシック" panose="020B0600070205080204" pitchFamily="50" charset="-128"/>
                <a:ea typeface="ＭＳ Ｐゴシック" panose="020B0600070205080204" pitchFamily="50" charset="-128"/>
              </a:rPr>
              <a:t>県立胆沢病院</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kumimoji="1" lang="ja-JP" altLang="en-US" sz="2000" dirty="0" smtClean="0">
                <a:latin typeface="ＭＳ Ｐゴシック" panose="020B0600070205080204" pitchFamily="50" charset="-128"/>
                <a:ea typeface="ＭＳ Ｐゴシック" panose="020B0600070205080204" pitchFamily="50" charset="-128"/>
              </a:rPr>
              <a:t>がん・感染症センター都立駒込病院</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smtClean="0">
                <a:latin typeface="ＭＳ Ｐゴシック" panose="020B0600070205080204" pitchFamily="50" charset="-128"/>
                <a:ea typeface="ＭＳ Ｐゴシック" panose="020B0600070205080204" pitchFamily="50" charset="-128"/>
              </a:rPr>
              <a:t>九州医療センター</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kumimoji="1" lang="ja-JP" altLang="en-US" sz="2000" dirty="0" smtClean="0">
                <a:latin typeface="ＭＳ Ｐゴシック" panose="020B0600070205080204" pitchFamily="50" charset="-128"/>
                <a:ea typeface="ＭＳ Ｐゴシック" panose="020B0600070205080204" pitchFamily="50" charset="-128"/>
              </a:rPr>
              <a:t>京都第二赤十字病院</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smtClean="0">
                <a:latin typeface="ＭＳ Ｐゴシック" panose="020B0600070205080204" pitchFamily="50" charset="-128"/>
                <a:ea typeface="ＭＳ Ｐゴシック" panose="020B0600070205080204" pitchFamily="50" charset="-128"/>
              </a:rPr>
              <a:t>呉</a:t>
            </a:r>
            <a:r>
              <a:rPr lang="ja-JP" altLang="en-US" sz="2000" dirty="0">
                <a:latin typeface="ＭＳ Ｐゴシック" panose="020B0600070205080204" pitchFamily="50" charset="-128"/>
                <a:ea typeface="ＭＳ Ｐゴシック" panose="020B0600070205080204" pitchFamily="50" charset="-128"/>
              </a:rPr>
              <a:t>医療</a:t>
            </a:r>
            <a:r>
              <a:rPr lang="ja-JP" altLang="en-US" sz="2000" dirty="0" smtClean="0">
                <a:latin typeface="ＭＳ Ｐゴシック" panose="020B0600070205080204" pitchFamily="50" charset="-128"/>
                <a:ea typeface="ＭＳ Ｐゴシック" panose="020B0600070205080204" pitchFamily="50" charset="-128"/>
              </a:rPr>
              <a:t>センター・中国がんセンター</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smtClean="0">
                <a:latin typeface="ＭＳ Ｐゴシック" panose="020B0600070205080204" pitchFamily="50" charset="-128"/>
                <a:ea typeface="ＭＳ Ｐゴシック" panose="020B0600070205080204" pitchFamily="50" charset="-128"/>
              </a:rPr>
              <a:t>国立</a:t>
            </a:r>
            <a:r>
              <a:rPr lang="ja-JP" altLang="en-US" sz="2000" dirty="0">
                <a:latin typeface="ＭＳ Ｐゴシック" panose="020B0600070205080204" pitchFamily="50" charset="-128"/>
                <a:ea typeface="ＭＳ Ｐゴシック" panose="020B0600070205080204" pitchFamily="50" charset="-128"/>
              </a:rPr>
              <a:t>病院</a:t>
            </a:r>
            <a:r>
              <a:rPr lang="ja-JP" altLang="en-US" sz="2000" dirty="0" smtClean="0">
                <a:latin typeface="ＭＳ Ｐゴシック" panose="020B0600070205080204" pitchFamily="50" charset="-128"/>
                <a:ea typeface="ＭＳ Ｐゴシック" panose="020B0600070205080204" pitchFamily="50" charset="-128"/>
              </a:rPr>
              <a:t>機構　相模原病院</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a:latin typeface="ＭＳ Ｐゴシック" panose="020B0600070205080204" pitchFamily="50" charset="-128"/>
                <a:ea typeface="ＭＳ Ｐゴシック" panose="020B0600070205080204" pitchFamily="50" charset="-128"/>
              </a:rPr>
              <a:t>国立病院</a:t>
            </a:r>
            <a:r>
              <a:rPr lang="ja-JP" altLang="en-US" sz="2000" dirty="0" smtClean="0">
                <a:latin typeface="ＭＳ Ｐゴシック" panose="020B0600070205080204" pitchFamily="50" charset="-128"/>
                <a:ea typeface="ＭＳ Ｐゴシック" panose="020B0600070205080204" pitchFamily="50" charset="-128"/>
              </a:rPr>
              <a:t>機構　横浜医療センター</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kumimoji="1" lang="ja-JP" altLang="en-US" sz="2000" dirty="0" smtClean="0">
                <a:latin typeface="ＭＳ Ｐゴシック" panose="020B0600070205080204" pitchFamily="50" charset="-128"/>
                <a:ea typeface="ＭＳ Ｐゴシック" panose="020B0600070205080204" pitchFamily="50" charset="-128"/>
              </a:rPr>
              <a:t>埼玉医大総合医療センター</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a:latin typeface="ＭＳ Ｐゴシック" panose="020B0600070205080204" pitchFamily="50" charset="-128"/>
                <a:ea typeface="ＭＳ Ｐゴシック" panose="020B0600070205080204" pitchFamily="50" charset="-128"/>
              </a:rPr>
              <a:t>高野</a:t>
            </a:r>
            <a:r>
              <a:rPr lang="ja-JP" altLang="en-US" sz="2000" dirty="0" smtClean="0">
                <a:latin typeface="ＭＳ Ｐゴシック" panose="020B0600070205080204" pitchFamily="50" charset="-128"/>
                <a:ea typeface="ＭＳ Ｐゴシック" panose="020B0600070205080204" pitchFamily="50" charset="-128"/>
              </a:rPr>
              <a:t>病院</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kumimoji="1" lang="ja-JP" altLang="en-US" sz="2000" dirty="0">
                <a:latin typeface="ＭＳ Ｐゴシック" panose="020B0600070205080204" pitchFamily="50" charset="-128"/>
                <a:ea typeface="ＭＳ Ｐゴシック" panose="020B0600070205080204" pitchFamily="50" charset="-128"/>
              </a:rPr>
              <a:t>東邦</a:t>
            </a:r>
            <a:r>
              <a:rPr kumimoji="1" lang="ja-JP" altLang="en-US" sz="2000" dirty="0" smtClean="0">
                <a:latin typeface="ＭＳ Ｐゴシック" panose="020B0600070205080204" pitchFamily="50" charset="-128"/>
                <a:ea typeface="ＭＳ Ｐゴシック" panose="020B0600070205080204" pitchFamily="50" charset="-128"/>
              </a:rPr>
              <a:t>大学</a:t>
            </a:r>
            <a:r>
              <a:rPr kumimoji="1" lang="ja-JP" altLang="en-US" sz="2000" dirty="0">
                <a:latin typeface="ＭＳ Ｐゴシック" panose="020B0600070205080204" pitchFamily="50" charset="-128"/>
                <a:ea typeface="ＭＳ Ｐゴシック" panose="020B0600070205080204" pitchFamily="50" charset="-128"/>
              </a:rPr>
              <a:t>医療</a:t>
            </a:r>
            <a:r>
              <a:rPr kumimoji="1" lang="ja-JP" altLang="en-US" sz="2000" dirty="0" smtClean="0">
                <a:latin typeface="ＭＳ Ｐゴシック" panose="020B0600070205080204" pitchFamily="50" charset="-128"/>
                <a:ea typeface="ＭＳ Ｐゴシック" panose="020B0600070205080204" pitchFamily="50" charset="-128"/>
              </a:rPr>
              <a:t>センター大橋病院</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a:latin typeface="ＭＳ Ｐゴシック" panose="020B0600070205080204" pitchFamily="50" charset="-128"/>
                <a:ea typeface="ＭＳ Ｐゴシック" panose="020B0600070205080204" pitchFamily="50" charset="-128"/>
              </a:rPr>
              <a:t>日本医科</a:t>
            </a:r>
            <a:r>
              <a:rPr lang="ja-JP" altLang="en-US" sz="2000" dirty="0" smtClean="0">
                <a:latin typeface="ＭＳ Ｐゴシック" panose="020B0600070205080204" pitchFamily="50" charset="-128"/>
                <a:ea typeface="ＭＳ Ｐゴシック" panose="020B0600070205080204" pitchFamily="50" charset="-128"/>
              </a:rPr>
              <a:t>大学千葉北総病院</a:t>
            </a:r>
            <a:endParaRPr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kumimoji="1" lang="ja-JP" altLang="en-US" sz="2000" dirty="0">
                <a:latin typeface="ＭＳ Ｐゴシック" panose="020B0600070205080204" pitchFamily="50" charset="-128"/>
                <a:ea typeface="ＭＳ Ｐゴシック" panose="020B0600070205080204" pitchFamily="50" charset="-128"/>
              </a:rPr>
              <a:t>福島県立医科</a:t>
            </a:r>
            <a:r>
              <a:rPr kumimoji="1" lang="ja-JP" altLang="en-US" sz="2000" dirty="0" smtClean="0">
                <a:latin typeface="ＭＳ Ｐゴシック" panose="020B0600070205080204" pitchFamily="50" charset="-128"/>
                <a:ea typeface="ＭＳ Ｐゴシック" panose="020B0600070205080204" pitchFamily="50" charset="-128"/>
              </a:rPr>
              <a:t>大学会津医療センター</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r>
              <a:rPr lang="ja-JP" altLang="en-US" sz="2000" dirty="0" smtClean="0">
                <a:latin typeface="ＭＳ Ｐゴシック" panose="020B0600070205080204" pitchFamily="50" charset="-128"/>
                <a:ea typeface="ＭＳ Ｐゴシック" panose="020B0600070205080204" pitchFamily="50" charset="-128"/>
              </a:rPr>
              <a:t>守口敬任会病院</a:t>
            </a:r>
            <a:endParaRPr kumimoji="1" lang="en-US" altLang="ja-JP" sz="2000" dirty="0" smtClean="0">
              <a:latin typeface="ＭＳ Ｐゴシック" panose="020B0600070205080204" pitchFamily="50" charset="-128"/>
              <a:ea typeface="ＭＳ Ｐゴシック" panose="020B0600070205080204" pitchFamily="50" charset="-128"/>
            </a:endParaRPr>
          </a:p>
          <a:p>
            <a:pPr marL="285750" indent="-285750">
              <a:lnSpc>
                <a:spcPts val="2500"/>
              </a:lnSpc>
              <a:buFont typeface="Wingdings" panose="05000000000000000000" pitchFamily="2" charset="2"/>
              <a:buChar char="l"/>
            </a:pP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4716016" y="6093296"/>
            <a:ext cx="3220753" cy="523220"/>
          </a:xfrm>
          <a:prstGeom prst="rect">
            <a:avLst/>
          </a:prstGeom>
          <a:noFill/>
        </p:spPr>
        <p:txBody>
          <a:bodyPr wrap="none" rtlCol="0">
            <a:spAutoFit/>
          </a:bodyPr>
          <a:lstStyle/>
          <a:p>
            <a:r>
              <a:rPr kumimoji="1" lang="ja-JP" altLang="en-US" sz="2800" b="1" dirty="0" smtClean="0">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計</a:t>
            </a:r>
            <a:r>
              <a:rPr kumimoji="1" lang="en-US" altLang="ja-JP" sz="2800" b="1" dirty="0" smtClean="0">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14</a:t>
            </a:r>
            <a:r>
              <a:rPr kumimoji="1" lang="ja-JP" altLang="en-US" sz="2800" b="1" dirty="0" smtClean="0">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施設　</a:t>
            </a:r>
            <a:r>
              <a:rPr kumimoji="1" lang="en-US" altLang="ja-JP" sz="2800" b="1" dirty="0" smtClean="0">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285</a:t>
            </a:r>
            <a:r>
              <a:rPr kumimoji="1" lang="ja-JP" altLang="en-US" sz="2800" b="1" dirty="0" smtClean="0">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症例</a:t>
            </a:r>
            <a:endParaRPr kumimoji="1" lang="ja-JP" altLang="en-US" sz="2800" b="1" dirty="0">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4617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755576" y="1196752"/>
            <a:ext cx="7776864" cy="49685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3618812" y="255082"/>
            <a:ext cx="2031325" cy="717119"/>
          </a:xfrm>
          <a:prstGeom prst="rect">
            <a:avLst/>
          </a:prstGeom>
          <a:noFill/>
        </p:spPr>
        <p:txBody>
          <a:bodyPr wrap="none" rtlCol="0">
            <a:spAutoFit/>
          </a:bodyPr>
          <a:lstStyle/>
          <a:p>
            <a:pPr algn="ctr">
              <a:lnSpc>
                <a:spcPts val="5500"/>
              </a:lnSpc>
            </a:pPr>
            <a:r>
              <a:rPr kumimoji="1" lang="ja-JP" altLang="en-US" sz="3600" b="1" dirty="0" smtClean="0">
                <a:solidFill>
                  <a:srgbClr val="000099"/>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調査項目</a:t>
            </a:r>
            <a:endParaRPr kumimoji="1" lang="ja-JP" altLang="en-US" sz="2800" b="1" dirty="0">
              <a:solidFill>
                <a:srgbClr val="000099"/>
              </a:solidFill>
              <a:effectLst>
                <a:outerShdw blurRad="38100" dist="38100" dir="2700000" algn="tl">
                  <a:srgbClr val="000000">
                    <a:alpha val="43137"/>
                  </a:srgbClr>
                </a:outerShdw>
              </a:effectLst>
              <a:latin typeface="Century" panose="02040604050505020304" pitchFamily="18" charset="0"/>
              <a:ea typeface="ＭＳ Ｐゴシック" panose="020B0600070205080204" pitchFamily="50" charset="-128"/>
            </a:endParaRPr>
          </a:p>
        </p:txBody>
      </p:sp>
      <p:sp>
        <p:nvSpPr>
          <p:cNvPr id="5" name="テキスト ボックス 4"/>
          <p:cNvSpPr txBox="1"/>
          <p:nvPr/>
        </p:nvSpPr>
        <p:spPr>
          <a:xfrm>
            <a:off x="1972426" y="1601356"/>
            <a:ext cx="5767926" cy="4312527"/>
          </a:xfrm>
          <a:prstGeom prst="rect">
            <a:avLst/>
          </a:prstGeom>
          <a:noFill/>
        </p:spPr>
        <p:txBody>
          <a:bodyPr wrap="none" rtlCol="0">
            <a:spAutoFit/>
          </a:bodyPr>
          <a:lstStyle/>
          <a:p>
            <a:pPr>
              <a:lnSpc>
                <a:spcPts val="3700"/>
              </a:lnSpc>
            </a:pP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Q1.</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Palliative case</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の総症例数</a:t>
            </a:r>
            <a:endPar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3700"/>
              </a:lnSpc>
            </a:pP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Q2.</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閉塞原因（原発癌？他臓器癌転移？）</a:t>
            </a:r>
            <a:endPar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3700"/>
              </a:lnSpc>
            </a:pPr>
            <a:r>
              <a:rPr kumimoji="1"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Q3</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留置後の化学療法施行例</a:t>
            </a:r>
            <a:endPar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3700"/>
              </a:lnSpc>
            </a:pP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Q4.</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短期および長期の偶発症</a:t>
            </a:r>
            <a:endParaRPr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3700"/>
              </a:lnSpc>
            </a:pPr>
            <a:r>
              <a:rPr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再閉塞 </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(ingrowth</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overgrowth)</a:t>
            </a:r>
          </a:p>
          <a:p>
            <a:pPr>
              <a:lnSpc>
                <a:spcPts val="3700"/>
              </a:lnSpc>
            </a:pP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　穿孔</a:t>
            </a:r>
            <a:endPar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3700"/>
              </a:lnSpc>
            </a:pPr>
            <a:r>
              <a:rPr lang="en-US" altLang="ja-JP" sz="22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200" dirty="0" smtClean="0">
                <a:latin typeface="Times New Roman" panose="02020603050405020304" pitchFamily="18" charset="0"/>
                <a:ea typeface="ＭＳ Ｐゴシック" panose="020B0600070205080204" pitchFamily="50" charset="-128"/>
                <a:cs typeface="Times New Roman" panose="02020603050405020304" pitchFamily="18" charset="0"/>
              </a:rPr>
              <a:t>　逸脱 </a:t>
            </a:r>
            <a:r>
              <a:rPr lang="en-US" altLang="ja-JP" sz="2200" dirty="0" smtClean="0">
                <a:latin typeface="Times New Roman" panose="02020603050405020304" pitchFamily="18" charset="0"/>
                <a:ea typeface="ＭＳ Ｐゴシック" panose="020B0600070205080204" pitchFamily="50" charset="-128"/>
                <a:cs typeface="Times New Roman" panose="02020603050405020304" pitchFamily="18" charset="0"/>
              </a:rPr>
              <a:t>(migration)</a:t>
            </a:r>
          </a:p>
          <a:p>
            <a:pPr>
              <a:lnSpc>
                <a:spcPts val="3700"/>
              </a:lnSpc>
            </a:pPr>
            <a:r>
              <a:rPr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Q5</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偶発症への対応</a:t>
            </a:r>
            <a:endPar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3700"/>
              </a:lnSpc>
            </a:pPr>
            <a:r>
              <a:rPr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rPr>
              <a:t>Q6</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最長狭窄解除継続期間</a:t>
            </a:r>
            <a:endPar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597642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56960" y="389414"/>
            <a:ext cx="3155030"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Q1. </a:t>
            </a:r>
            <a:r>
              <a:rPr kumimoji="1"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総症例数</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5" name="グラフ 4"/>
          <p:cNvGraphicFramePr>
            <a:graphicFrameLocks/>
          </p:cNvGraphicFramePr>
          <p:nvPr>
            <p:extLst>
              <p:ext uri="{D42A27DB-BD31-4B8C-83A1-F6EECF244321}">
                <p14:modId xmlns:p14="http://schemas.microsoft.com/office/powerpoint/2010/main" val="1281723012"/>
              </p:ext>
            </p:extLst>
          </p:nvPr>
        </p:nvGraphicFramePr>
        <p:xfrm>
          <a:off x="899592" y="1628800"/>
          <a:ext cx="7416824"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683568" y="1340768"/>
            <a:ext cx="415498" cy="369332"/>
          </a:xfrm>
          <a:prstGeom prst="rect">
            <a:avLst/>
          </a:prstGeom>
          <a:noFill/>
        </p:spPr>
        <p:txBody>
          <a:bodyPr wrap="none" rtlCol="0">
            <a:spAutoFit/>
          </a:bodyPr>
          <a:lstStyle/>
          <a:p>
            <a:r>
              <a:rPr kumimoji="1" lang="ja-JP" altLang="en-US" dirty="0" smtClean="0"/>
              <a:t>例</a:t>
            </a:r>
            <a:endParaRPr kumimoji="1" lang="ja-JP" altLang="en-US" dirty="0"/>
          </a:p>
        </p:txBody>
      </p:sp>
      <p:sp>
        <p:nvSpPr>
          <p:cNvPr id="26" name="テキスト ボックス 25"/>
          <p:cNvSpPr txBox="1"/>
          <p:nvPr/>
        </p:nvSpPr>
        <p:spPr>
          <a:xfrm>
            <a:off x="4554060" y="1916832"/>
            <a:ext cx="3236784" cy="461665"/>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平均　</a:t>
            </a:r>
            <a:r>
              <a:rPr kumimoji="1" lang="en-US" altLang="ja-JP"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20.3</a:t>
            </a:r>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例（</a:t>
            </a:r>
            <a:r>
              <a:rPr kumimoji="1" lang="en-US" altLang="ja-JP"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0</a:t>
            </a:r>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52</a:t>
            </a:r>
            <a:r>
              <a:rPr kumimoji="1" lang="ja-JP" altLang="en-US" sz="2400" dirty="0" smtClean="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rPr>
              <a:t>例）</a:t>
            </a:r>
            <a:endParaRPr kumimoji="1" lang="ja-JP" altLang="en-US" sz="2400" dirty="0">
              <a:solidFill>
                <a:schemeClr val="tx1"/>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241016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56958" y="389414"/>
            <a:ext cx="3155030"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Q2. </a:t>
            </a:r>
            <a:r>
              <a:rPr kumimoji="1"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閉塞原因</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7" name="グラフ 6"/>
          <p:cNvGraphicFramePr>
            <a:graphicFrameLocks/>
          </p:cNvGraphicFramePr>
          <p:nvPr>
            <p:extLst>
              <p:ext uri="{D42A27DB-BD31-4B8C-83A1-F6EECF244321}">
                <p14:modId xmlns:p14="http://schemas.microsoft.com/office/powerpoint/2010/main" val="877452170"/>
              </p:ext>
            </p:extLst>
          </p:nvPr>
        </p:nvGraphicFramePr>
        <p:xfrm>
          <a:off x="1115616" y="1556792"/>
          <a:ext cx="720080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8" name="テキスト ボックス 7"/>
          <p:cNvSpPr txBox="1"/>
          <p:nvPr/>
        </p:nvSpPr>
        <p:spPr>
          <a:xfrm>
            <a:off x="3779912" y="3501008"/>
            <a:ext cx="1888659" cy="461665"/>
          </a:xfrm>
          <a:prstGeom prst="rect">
            <a:avLst/>
          </a:prstGeom>
          <a:noFill/>
        </p:spPr>
        <p:txBody>
          <a:bodyPr wrap="none" rtlCol="0">
            <a:spAutoFit/>
          </a:bodyPr>
          <a:lstStyle/>
          <a:p>
            <a:r>
              <a:rPr kumimoji="1" lang="en-US" altLang="ja-JP" sz="2400" dirty="0" smtClean="0">
                <a:solidFill>
                  <a:schemeClr val="bg1"/>
                </a:solidFill>
                <a:latin typeface="Times New Roman" panose="02020603050405020304" pitchFamily="18" charset="0"/>
                <a:cs typeface="Times New Roman" panose="02020603050405020304" pitchFamily="18" charset="0"/>
              </a:rPr>
              <a:t>N=194</a:t>
            </a:r>
            <a:r>
              <a:rPr lang="ja-JP" altLang="en-US" sz="2400" dirty="0">
                <a:solidFill>
                  <a:schemeClr val="bg1"/>
                </a:solidFill>
                <a:latin typeface="Times New Roman" panose="02020603050405020304" pitchFamily="18" charset="0"/>
                <a:cs typeface="Times New Roman" panose="02020603050405020304" pitchFamily="18" charset="0"/>
              </a:rPr>
              <a:t> </a:t>
            </a:r>
            <a:r>
              <a:rPr lang="en-US" altLang="ja-JP" sz="2400" dirty="0" smtClean="0">
                <a:solidFill>
                  <a:schemeClr val="bg1"/>
                </a:solidFill>
                <a:latin typeface="Times New Roman" panose="02020603050405020304" pitchFamily="18" charset="0"/>
                <a:cs typeface="Times New Roman" panose="02020603050405020304" pitchFamily="18" charset="0"/>
              </a:rPr>
              <a:t>(68%)</a:t>
            </a:r>
            <a:endParaRPr kumimoji="1" lang="ja-JP" altLang="en-US" sz="2400" dirty="0">
              <a:solidFill>
                <a:schemeClr val="bg1"/>
              </a:solidFill>
              <a:latin typeface="Times New Roman" panose="02020603050405020304" pitchFamily="18" charset="0"/>
              <a:cs typeface="Times New Roman" panose="02020603050405020304" pitchFamily="18" charset="0"/>
            </a:endParaRPr>
          </a:p>
        </p:txBody>
      </p:sp>
      <p:sp>
        <p:nvSpPr>
          <p:cNvPr id="9" name="テキスト ボックス 8"/>
          <p:cNvSpPr txBox="1"/>
          <p:nvPr/>
        </p:nvSpPr>
        <p:spPr>
          <a:xfrm>
            <a:off x="1907704" y="2708920"/>
            <a:ext cx="1734770"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N=86</a:t>
            </a:r>
            <a:r>
              <a:rPr lang="ja-JP" altLang="en-US" sz="2400" dirty="0" smtClean="0">
                <a:latin typeface="Times New Roman" panose="02020603050405020304" pitchFamily="18" charset="0"/>
                <a:cs typeface="Times New Roman" panose="02020603050405020304" pitchFamily="18" charset="0"/>
              </a:rPr>
              <a:t> </a:t>
            </a:r>
            <a:r>
              <a:rPr lang="en-US" altLang="ja-JP" sz="2400" dirty="0" smtClean="0">
                <a:latin typeface="Times New Roman" panose="02020603050405020304" pitchFamily="18" charset="0"/>
                <a:cs typeface="Times New Roman" panose="02020603050405020304" pitchFamily="18" charset="0"/>
              </a:rPr>
              <a:t>(30%)</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721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12790" y="389414"/>
            <a:ext cx="5043367"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Q3.</a:t>
            </a:r>
            <a:r>
              <a:rPr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留置後の化学療法</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5" name="グラフ 4"/>
          <p:cNvGraphicFramePr>
            <a:graphicFrameLocks/>
          </p:cNvGraphicFramePr>
          <p:nvPr>
            <p:extLst>
              <p:ext uri="{D42A27DB-BD31-4B8C-83A1-F6EECF244321}">
                <p14:modId xmlns:p14="http://schemas.microsoft.com/office/powerpoint/2010/main" val="670077307"/>
              </p:ext>
            </p:extLst>
          </p:nvPr>
        </p:nvGraphicFramePr>
        <p:xfrm>
          <a:off x="1259632" y="1535596"/>
          <a:ext cx="7200800"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779912" y="3501008"/>
            <a:ext cx="1888659" cy="461665"/>
          </a:xfrm>
          <a:prstGeom prst="rect">
            <a:avLst/>
          </a:prstGeom>
          <a:noFill/>
        </p:spPr>
        <p:txBody>
          <a:bodyPr wrap="none" rtlCol="0">
            <a:spAutoFit/>
          </a:bodyPr>
          <a:lstStyle/>
          <a:p>
            <a:r>
              <a:rPr kumimoji="1" lang="en-US" altLang="ja-JP" sz="2400" dirty="0" smtClean="0">
                <a:solidFill>
                  <a:schemeClr val="bg1"/>
                </a:solidFill>
                <a:latin typeface="Times New Roman" panose="02020603050405020304" pitchFamily="18" charset="0"/>
                <a:cs typeface="Times New Roman" panose="02020603050405020304" pitchFamily="18" charset="0"/>
              </a:rPr>
              <a:t>N=199</a:t>
            </a:r>
            <a:r>
              <a:rPr lang="ja-JP" altLang="en-US" sz="2400" dirty="0" smtClean="0">
                <a:solidFill>
                  <a:schemeClr val="bg1"/>
                </a:solidFill>
                <a:latin typeface="Times New Roman" panose="02020603050405020304" pitchFamily="18" charset="0"/>
                <a:cs typeface="Times New Roman" panose="02020603050405020304" pitchFamily="18" charset="0"/>
              </a:rPr>
              <a:t> </a:t>
            </a:r>
            <a:r>
              <a:rPr lang="en-US" altLang="ja-JP" sz="2400" dirty="0" smtClean="0">
                <a:solidFill>
                  <a:schemeClr val="bg1"/>
                </a:solidFill>
                <a:latin typeface="Times New Roman" panose="02020603050405020304" pitchFamily="18" charset="0"/>
                <a:cs typeface="Times New Roman" panose="02020603050405020304" pitchFamily="18" charset="0"/>
              </a:rPr>
              <a:t>(70%)</a:t>
            </a:r>
            <a:endParaRPr kumimoji="1" lang="ja-JP" altLang="en-US" sz="2400" dirty="0">
              <a:solidFill>
                <a:schemeClr val="bg1"/>
              </a:solidFill>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1907704" y="2708920"/>
            <a:ext cx="1734770" cy="461665"/>
          </a:xfrm>
          <a:prstGeom prst="rect">
            <a:avLst/>
          </a:prstGeom>
          <a:noFill/>
        </p:spPr>
        <p:txBody>
          <a:bodyPr wrap="none" rtlCol="0">
            <a:spAutoFit/>
          </a:bodyPr>
          <a:lstStyle/>
          <a:p>
            <a:r>
              <a:rPr kumimoji="1" lang="en-US" altLang="ja-JP" sz="2400" dirty="0" smtClean="0">
                <a:latin typeface="Times New Roman" panose="02020603050405020304" pitchFamily="18" charset="0"/>
                <a:cs typeface="Times New Roman" panose="02020603050405020304" pitchFamily="18" charset="0"/>
              </a:rPr>
              <a:t>N=86</a:t>
            </a:r>
            <a:r>
              <a:rPr lang="ja-JP" altLang="en-US" sz="2400" dirty="0" smtClean="0">
                <a:latin typeface="Times New Roman" panose="02020603050405020304" pitchFamily="18" charset="0"/>
                <a:cs typeface="Times New Roman" panose="02020603050405020304" pitchFamily="18" charset="0"/>
              </a:rPr>
              <a:t> </a:t>
            </a:r>
            <a:r>
              <a:rPr lang="en-US" altLang="ja-JP" sz="2400" dirty="0" smtClean="0">
                <a:latin typeface="Times New Roman" panose="02020603050405020304" pitchFamily="18" charset="0"/>
                <a:cs typeface="Times New Roman" panose="02020603050405020304" pitchFamily="18" charset="0"/>
              </a:rPr>
              <a:t>(30%)</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737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314238" y="255082"/>
            <a:ext cx="2640466"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Q4. </a:t>
            </a:r>
            <a:r>
              <a:rPr kumimoji="1"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偶発症</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238787587"/>
              </p:ext>
            </p:extLst>
          </p:nvPr>
        </p:nvGraphicFramePr>
        <p:xfrm>
          <a:off x="683568" y="1397000"/>
          <a:ext cx="7704856" cy="4408264"/>
        </p:xfrm>
        <a:graphic>
          <a:graphicData uri="http://schemas.openxmlformats.org/drawingml/2006/table">
            <a:tbl>
              <a:tblPr firstRow="1" bandRow="1">
                <a:tableStyleId>{5C22544A-7EE6-4342-B048-85BDC9FD1C3A}</a:tableStyleId>
              </a:tblPr>
              <a:tblGrid>
                <a:gridCol w="2304256"/>
                <a:gridCol w="1800200"/>
                <a:gridCol w="1789581"/>
                <a:gridCol w="1810819"/>
              </a:tblGrid>
              <a:tr h="663848">
                <a:tc>
                  <a:txBody>
                    <a:bodyPr/>
                    <a:lstStyle/>
                    <a:p>
                      <a:pPr algn="ctr"/>
                      <a:endParaRPr kumimoji="1" lang="ja-JP" altLang="en-US" dirty="0"/>
                    </a:p>
                  </a:txBody>
                  <a:tcPr anchor="ctr"/>
                </a:tc>
                <a:tc>
                  <a:txBody>
                    <a:bodyPr/>
                    <a:lstStyle/>
                    <a:p>
                      <a:pPr algn="ct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Total</a:t>
                      </a:r>
                    </a:p>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N=285</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tc>
                <a:tc>
                  <a:txBody>
                    <a:bodyPr/>
                    <a:lstStyle/>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原発</a:t>
                      </a:r>
                      <a:endPar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N=194</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tc>
                <a:tc>
                  <a:txBody>
                    <a:bodyPr/>
                    <a:lstStyle/>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他臓器癌</a:t>
                      </a:r>
                      <a:endPar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N=86</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再閉塞</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38 (13%)</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26 (13%)</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12 (14%) </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365881">
                <a:tc>
                  <a:txBody>
                    <a:bodyPr/>
                    <a:lstStyle/>
                    <a:p>
                      <a:pPr algn="r"/>
                      <a:r>
                        <a:rPr kumimoji="1" lang="en-US" altLang="ja-JP" dirty="0" smtClean="0">
                          <a:latin typeface="Century" panose="02040604050505020304" pitchFamily="18" charset="0"/>
                          <a:cs typeface="Times New Roman" panose="02020603050405020304" pitchFamily="18" charset="0"/>
                        </a:rPr>
                        <a:t>Ingrowth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24 (8%)</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16 (8%)</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8 (9%)</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60040">
                <a:tc>
                  <a:txBody>
                    <a:bodyPr/>
                    <a:lstStyle/>
                    <a:p>
                      <a:pPr algn="r"/>
                      <a:r>
                        <a:rPr kumimoji="1" lang="en-US" altLang="ja-JP" dirty="0" smtClean="0">
                          <a:latin typeface="Century" panose="02040604050505020304" pitchFamily="18" charset="0"/>
                          <a:cs typeface="Times New Roman" panose="02020603050405020304" pitchFamily="18" charset="0"/>
                        </a:rPr>
                        <a:t>Overgrowth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8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5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3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54320">
                <a:tc>
                  <a:txBody>
                    <a:bodyPr/>
                    <a:lstStyle/>
                    <a:p>
                      <a:pPr algn="r"/>
                      <a:r>
                        <a:rPr kumimoji="1" lang="en-US" altLang="ja-JP" dirty="0" smtClean="0">
                          <a:latin typeface="Century" panose="02040604050505020304" pitchFamily="18" charset="0"/>
                          <a:cs typeface="Times New Roman" panose="02020603050405020304" pitchFamily="18" charset="0"/>
                        </a:rPr>
                        <a:t>Stool impaction</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6 (2%) </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5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1 (1%)</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穿孔</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14 (5%)</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a:t>
                      </a:r>
                      <a:endParaRPr kumimoji="1" lang="ja-JP" altLang="en-US"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a:t>
                      </a:r>
                      <a:endParaRPr kumimoji="1" lang="ja-JP" altLang="en-US"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逸脱</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19 (7%)</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a:t>
                      </a:r>
                      <a:endParaRPr kumimoji="1" lang="ja-JP" altLang="en-US"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a:t>
                      </a:r>
                      <a:endParaRPr kumimoji="1" lang="ja-JP" altLang="en-US"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その他</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2 (1%)</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a:t>
                      </a:r>
                      <a:endParaRPr kumimoji="1" lang="ja-JP" altLang="en-US"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a:t>
                      </a:r>
                      <a:endParaRPr kumimoji="1" lang="ja-JP" altLang="en-US"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765731">
                <a:tc>
                  <a:txBody>
                    <a:bodyPr/>
                    <a:lstStyle/>
                    <a:p>
                      <a:pPr algn="l"/>
                      <a:r>
                        <a:rPr kumimoji="1" lang="en-US" altLang="ja-JP" sz="2000" b="1" dirty="0" smtClean="0">
                          <a:latin typeface="Century" panose="02040604050505020304" pitchFamily="18" charset="0"/>
                          <a:cs typeface="Times New Roman" panose="02020603050405020304" pitchFamily="18" charset="0"/>
                        </a:rPr>
                        <a:t>Total</a:t>
                      </a:r>
                    </a:p>
                  </a:txBody>
                  <a:tcPr anchor="ctr"/>
                </a:tc>
                <a:tc>
                  <a:txBody>
                    <a:bodyPr/>
                    <a:lstStyle/>
                    <a:p>
                      <a:pPr algn="ctr"/>
                      <a:r>
                        <a:rPr kumimoji="1" lang="en-US" altLang="ja-JP" b="1" dirty="0" smtClean="0">
                          <a:latin typeface="Century" panose="02040604050505020304" pitchFamily="18" charset="0"/>
                          <a:cs typeface="Times New Roman" panose="02020603050405020304" pitchFamily="18" charset="0"/>
                        </a:rPr>
                        <a:t>  73 (26%)</a:t>
                      </a:r>
                      <a:endParaRPr kumimoji="1" lang="ja-JP" altLang="en-US" b="1" dirty="0">
                        <a:latin typeface="Century" panose="02040604050505020304" pitchFamily="18" charset="0"/>
                        <a:cs typeface="Times New Roman" panose="02020603050405020304" pitchFamily="18" charset="0"/>
                      </a:endParaRPr>
                    </a:p>
                  </a:txBody>
                  <a:tcPr anchor="ctr"/>
                </a:tc>
                <a:tc>
                  <a:txBody>
                    <a:bodyPr/>
                    <a:lstStyle/>
                    <a:p>
                      <a:pPr algn="ctr"/>
                      <a:endParaRPr kumimoji="1" lang="ja-JP" altLang="en-US" dirty="0">
                        <a:latin typeface="Century" panose="02040604050505020304" pitchFamily="18" charset="0"/>
                        <a:cs typeface="Times New Roman" panose="02020603050405020304" pitchFamily="18" charset="0"/>
                      </a:endParaRPr>
                    </a:p>
                  </a:txBody>
                  <a:tcPr anchor="ctr"/>
                </a:tc>
                <a:tc>
                  <a:txBody>
                    <a:bodyPr/>
                    <a:lstStyle/>
                    <a:p>
                      <a:pPr algn="ctr"/>
                      <a:endParaRPr kumimoji="1" lang="ja-JP" altLang="en-US" dirty="0">
                        <a:latin typeface="Century" panose="020406040505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3921255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
          <p:cNvSpPr/>
          <p:nvPr/>
        </p:nvSpPr>
        <p:spPr>
          <a:xfrm>
            <a:off x="5148064" y="1772816"/>
            <a:ext cx="3528392" cy="2736304"/>
          </a:xfrm>
          <a:prstGeom prst="wedgeRectCallout">
            <a:avLst>
              <a:gd name="adj1" fmla="val -57912"/>
              <a:gd name="adj2" fmla="val -16673"/>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764735152"/>
              </p:ext>
            </p:extLst>
          </p:nvPr>
        </p:nvGraphicFramePr>
        <p:xfrm>
          <a:off x="683568" y="1397000"/>
          <a:ext cx="4104456" cy="4408264"/>
        </p:xfrm>
        <a:graphic>
          <a:graphicData uri="http://schemas.openxmlformats.org/drawingml/2006/table">
            <a:tbl>
              <a:tblPr firstRow="1" bandRow="1">
                <a:tableStyleId>{5C22544A-7EE6-4342-B048-85BDC9FD1C3A}</a:tableStyleId>
              </a:tblPr>
              <a:tblGrid>
                <a:gridCol w="2304256"/>
                <a:gridCol w="1800200"/>
              </a:tblGrid>
              <a:tr h="663848">
                <a:tc>
                  <a:txBody>
                    <a:bodyPr/>
                    <a:lstStyle/>
                    <a:p>
                      <a:pPr algn="ctr"/>
                      <a:endParaRPr kumimoji="1" lang="ja-JP" altLang="en-US" dirty="0"/>
                    </a:p>
                  </a:txBody>
                  <a:tcPr anchor="ctr"/>
                </a:tc>
                <a:tc>
                  <a:txBody>
                    <a:bodyPr/>
                    <a:lstStyle/>
                    <a:p>
                      <a:pPr algn="ct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Total</a:t>
                      </a:r>
                    </a:p>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N=285</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再閉塞</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38 (13%)</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365881">
                <a:tc>
                  <a:txBody>
                    <a:bodyPr/>
                    <a:lstStyle/>
                    <a:p>
                      <a:pPr algn="r"/>
                      <a:r>
                        <a:rPr kumimoji="1" lang="en-US" altLang="ja-JP" dirty="0" smtClean="0">
                          <a:latin typeface="Century" panose="02040604050505020304" pitchFamily="18" charset="0"/>
                          <a:cs typeface="Times New Roman" panose="02020603050405020304" pitchFamily="18" charset="0"/>
                        </a:rPr>
                        <a:t>Ingrowth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24 (8%)</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60040">
                <a:tc>
                  <a:txBody>
                    <a:bodyPr/>
                    <a:lstStyle/>
                    <a:p>
                      <a:pPr algn="r"/>
                      <a:r>
                        <a:rPr kumimoji="1" lang="en-US" altLang="ja-JP" dirty="0" smtClean="0">
                          <a:latin typeface="Century" panose="02040604050505020304" pitchFamily="18" charset="0"/>
                          <a:cs typeface="Times New Roman" panose="02020603050405020304" pitchFamily="18" charset="0"/>
                        </a:rPr>
                        <a:t>Overgrowth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8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54320">
                <a:tc>
                  <a:txBody>
                    <a:bodyPr/>
                    <a:lstStyle/>
                    <a:p>
                      <a:pPr algn="r"/>
                      <a:r>
                        <a:rPr kumimoji="1" lang="en-US" altLang="ja-JP" dirty="0" smtClean="0">
                          <a:latin typeface="Century" panose="02040604050505020304" pitchFamily="18" charset="0"/>
                          <a:cs typeface="Times New Roman" panose="02020603050405020304" pitchFamily="18" charset="0"/>
                        </a:rPr>
                        <a:t>Stool impaction</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6 (2%) </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穿孔</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14 (5%)</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逸脱</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19 (7%)</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その他</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2 (1%)</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765731">
                <a:tc>
                  <a:txBody>
                    <a:bodyPr/>
                    <a:lstStyle/>
                    <a:p>
                      <a:pPr algn="l"/>
                      <a:r>
                        <a:rPr kumimoji="1" lang="en-US" altLang="ja-JP" sz="2000" b="1" dirty="0" smtClean="0">
                          <a:latin typeface="Century" panose="02040604050505020304" pitchFamily="18" charset="0"/>
                          <a:cs typeface="Times New Roman" panose="02020603050405020304" pitchFamily="18" charset="0"/>
                        </a:rPr>
                        <a:t>Total</a:t>
                      </a:r>
                    </a:p>
                  </a:txBody>
                  <a:tcPr anchor="ctr"/>
                </a:tc>
                <a:tc>
                  <a:txBody>
                    <a:bodyPr/>
                    <a:lstStyle/>
                    <a:p>
                      <a:pPr algn="ctr"/>
                      <a:r>
                        <a:rPr kumimoji="1" lang="en-US" altLang="ja-JP" b="1" dirty="0" smtClean="0">
                          <a:latin typeface="Century" panose="02040604050505020304" pitchFamily="18" charset="0"/>
                          <a:cs typeface="Times New Roman" panose="02020603050405020304" pitchFamily="18" charset="0"/>
                        </a:rPr>
                        <a:t>  73 (26%)</a:t>
                      </a:r>
                      <a:endParaRPr kumimoji="1" lang="ja-JP" altLang="en-US" b="1" dirty="0">
                        <a:latin typeface="Century" panose="02040604050505020304" pitchFamily="18" charset="0"/>
                        <a:cs typeface="Times New Roman" panose="02020603050405020304" pitchFamily="18" charset="0"/>
                      </a:endParaRPr>
                    </a:p>
                  </a:txBody>
                  <a:tcPr anchor="ctr"/>
                </a:tc>
              </a:tr>
            </a:tbl>
          </a:graphicData>
        </a:graphic>
      </p:graphicFrame>
      <p:sp>
        <p:nvSpPr>
          <p:cNvPr id="6" name="テキスト ボックス 5"/>
          <p:cNvSpPr txBox="1"/>
          <p:nvPr/>
        </p:nvSpPr>
        <p:spPr>
          <a:xfrm>
            <a:off x="2305147" y="255082"/>
            <a:ext cx="4658648"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Q5. </a:t>
            </a:r>
            <a:r>
              <a:rPr kumimoji="1"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偶発症への対処</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7" name="正方形/長方形 6"/>
          <p:cNvSpPr/>
          <p:nvPr/>
        </p:nvSpPr>
        <p:spPr>
          <a:xfrm>
            <a:off x="683568" y="2564904"/>
            <a:ext cx="4032448" cy="30603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377537" y="2060848"/>
            <a:ext cx="3082895" cy="2144177"/>
          </a:xfrm>
          <a:prstGeom prst="rect">
            <a:avLst/>
          </a:prstGeom>
          <a:noFill/>
        </p:spPr>
        <p:txBody>
          <a:bodyPr wrap="none" rtlCol="0">
            <a:spAutoFit/>
          </a:bodyPr>
          <a:lstStyle/>
          <a:p>
            <a:pPr>
              <a:lnSpc>
                <a:spcPts val="4000"/>
              </a:lnSpc>
            </a:pP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Stent in stent</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17</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4000"/>
              </a:lnSpc>
            </a:pP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APC</a:t>
            </a:r>
            <a:r>
              <a:rPr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rPr>
              <a:t> </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4</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lang="en-US" altLang="ja-JP" sz="2400" dirty="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4000"/>
              </a:lnSpc>
            </a:pP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ヒートプローブ   　 </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4000"/>
              </a:lnSpc>
            </a:pP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人工肛門造設   　 </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2</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90187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吹き出し 8"/>
          <p:cNvSpPr/>
          <p:nvPr/>
        </p:nvSpPr>
        <p:spPr>
          <a:xfrm>
            <a:off x="5148064" y="2420888"/>
            <a:ext cx="3528392" cy="2088232"/>
          </a:xfrm>
          <a:prstGeom prst="wedgeRectCallout">
            <a:avLst>
              <a:gd name="adj1" fmla="val -57912"/>
              <a:gd name="adj2" fmla="val -16673"/>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814733078"/>
              </p:ext>
            </p:extLst>
          </p:nvPr>
        </p:nvGraphicFramePr>
        <p:xfrm>
          <a:off x="683568" y="1397000"/>
          <a:ext cx="4104456" cy="4408264"/>
        </p:xfrm>
        <a:graphic>
          <a:graphicData uri="http://schemas.openxmlformats.org/drawingml/2006/table">
            <a:tbl>
              <a:tblPr firstRow="1" bandRow="1">
                <a:tableStyleId>{5C22544A-7EE6-4342-B048-85BDC9FD1C3A}</a:tableStyleId>
              </a:tblPr>
              <a:tblGrid>
                <a:gridCol w="2304256"/>
                <a:gridCol w="1800200"/>
              </a:tblGrid>
              <a:tr h="663848">
                <a:tc>
                  <a:txBody>
                    <a:bodyPr/>
                    <a:lstStyle/>
                    <a:p>
                      <a:pPr algn="ctr"/>
                      <a:endParaRPr kumimoji="1" lang="ja-JP" altLang="en-US" dirty="0"/>
                    </a:p>
                  </a:txBody>
                  <a:tcPr anchor="ctr"/>
                </a:tc>
                <a:tc>
                  <a:txBody>
                    <a:bodyPr/>
                    <a:lstStyle/>
                    <a:p>
                      <a:pPr algn="ct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Total</a:t>
                      </a:r>
                    </a:p>
                    <a:p>
                      <a:pPr algn="ct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r>
                        <a:rPr kumimoji="1" lang="en-US" altLang="ja-JP" sz="2000" dirty="0" smtClean="0">
                          <a:latin typeface="Times New Roman" panose="02020603050405020304" pitchFamily="18" charset="0"/>
                          <a:ea typeface="ＭＳ Ｐゴシック" panose="020B0600070205080204" pitchFamily="50" charset="-128"/>
                          <a:cs typeface="Times New Roman" panose="02020603050405020304" pitchFamily="18" charset="0"/>
                        </a:rPr>
                        <a:t>N=285</a:t>
                      </a:r>
                      <a:r>
                        <a:rPr kumimoji="1" lang="ja-JP" altLang="en-US" sz="2000" dirty="0" smtClean="0">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2000" dirty="0">
                        <a:latin typeface="Times New Roman" panose="02020603050405020304" pitchFamily="18" charset="0"/>
                        <a:ea typeface="ＭＳ Ｐゴシック" panose="020B0600070205080204" pitchFamily="50" charset="-128"/>
                        <a:cs typeface="Times New Roman" panose="02020603050405020304" pitchFamily="18" charset="0"/>
                      </a:endParaRPr>
                    </a:p>
                  </a:txBody>
                  <a:tcPr anchor="ct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再閉塞</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38 (13%)</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365881">
                <a:tc>
                  <a:txBody>
                    <a:bodyPr/>
                    <a:lstStyle/>
                    <a:p>
                      <a:pPr algn="r"/>
                      <a:r>
                        <a:rPr kumimoji="1" lang="en-US" altLang="ja-JP" dirty="0" smtClean="0">
                          <a:latin typeface="Century" panose="02040604050505020304" pitchFamily="18" charset="0"/>
                          <a:cs typeface="Times New Roman" panose="02020603050405020304" pitchFamily="18" charset="0"/>
                        </a:rPr>
                        <a:t>Ingrowth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24 (8%)</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60040">
                <a:tc>
                  <a:txBody>
                    <a:bodyPr/>
                    <a:lstStyle/>
                    <a:p>
                      <a:pPr algn="r"/>
                      <a:r>
                        <a:rPr kumimoji="1" lang="en-US" altLang="ja-JP" dirty="0" smtClean="0">
                          <a:latin typeface="Century" panose="02040604050505020304" pitchFamily="18" charset="0"/>
                          <a:cs typeface="Times New Roman" panose="02020603050405020304" pitchFamily="18" charset="0"/>
                        </a:rPr>
                        <a:t>Overgrowth</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8 (3%)</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354320">
                <a:tc>
                  <a:txBody>
                    <a:bodyPr/>
                    <a:lstStyle/>
                    <a:p>
                      <a:pPr algn="r"/>
                      <a:r>
                        <a:rPr kumimoji="1" lang="en-US" altLang="ja-JP" dirty="0" smtClean="0">
                          <a:latin typeface="Century" panose="02040604050505020304" pitchFamily="18" charset="0"/>
                          <a:cs typeface="Times New Roman" panose="02020603050405020304" pitchFamily="18" charset="0"/>
                        </a:rPr>
                        <a:t>Stool impaction</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c>
                  <a:txBody>
                    <a:bodyPr/>
                    <a:lstStyle/>
                    <a:p>
                      <a:pPr algn="ctr"/>
                      <a:r>
                        <a:rPr kumimoji="1" lang="en-US" altLang="ja-JP" dirty="0" smtClean="0">
                          <a:latin typeface="Century" panose="02040604050505020304" pitchFamily="18" charset="0"/>
                          <a:cs typeface="Times New Roman" panose="02020603050405020304" pitchFamily="18" charset="0"/>
                        </a:rPr>
                        <a:t>  6 (2%) </a:t>
                      </a:r>
                      <a:endParaRPr kumimoji="1" lang="ja-JP" altLang="en-US" dirty="0">
                        <a:latin typeface="Century" panose="02040604050505020304" pitchFamily="18" charset="0"/>
                        <a:cs typeface="Times New Roman" panose="02020603050405020304" pitchFamily="18" charset="0"/>
                      </a:endParaRPr>
                    </a:p>
                  </a:txBody>
                  <a:tcPr anchor="ctr">
                    <a:solidFill>
                      <a:schemeClr val="accent1">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穿孔</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14 (5%)</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逸脱</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19 (7%)</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461023">
                <a:tc>
                  <a:txBody>
                    <a:bodyPr/>
                    <a:lstStyle/>
                    <a:p>
                      <a:pPr algn="l"/>
                      <a:r>
                        <a:rPr kumimoji="1" lang="ja-JP" altLang="en-US" sz="2000" b="1"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その他</a:t>
                      </a:r>
                      <a:endParaRPr kumimoji="1" lang="ja-JP" altLang="en-US" sz="2000" b="1" dirty="0">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anchor="ctr">
                    <a:solidFill>
                      <a:schemeClr val="tx2">
                        <a:lumMod val="20000"/>
                        <a:lumOff val="80000"/>
                      </a:schemeClr>
                    </a:solidFill>
                  </a:tcPr>
                </a:tc>
                <a:tc>
                  <a:txBody>
                    <a:bodyPr/>
                    <a:lstStyle/>
                    <a:p>
                      <a:pPr algn="ctr"/>
                      <a:r>
                        <a:rPr kumimoji="1" lang="en-US" altLang="ja-JP" b="1" dirty="0" smtClean="0">
                          <a:latin typeface="Century" panose="02040604050505020304" pitchFamily="18" charset="0"/>
                          <a:cs typeface="Times New Roman" panose="02020603050405020304" pitchFamily="18" charset="0"/>
                        </a:rPr>
                        <a:t>  2 (1%)</a:t>
                      </a:r>
                      <a:endParaRPr kumimoji="1" lang="ja-JP" altLang="en-US" b="1" dirty="0">
                        <a:latin typeface="Century" panose="02040604050505020304" pitchFamily="18" charset="0"/>
                        <a:cs typeface="Times New Roman" panose="02020603050405020304" pitchFamily="18" charset="0"/>
                      </a:endParaRPr>
                    </a:p>
                  </a:txBody>
                  <a:tcPr anchor="ctr">
                    <a:solidFill>
                      <a:schemeClr val="tx2">
                        <a:lumMod val="20000"/>
                        <a:lumOff val="80000"/>
                      </a:schemeClr>
                    </a:solidFill>
                  </a:tcPr>
                </a:tc>
              </a:tr>
              <a:tr h="765731">
                <a:tc>
                  <a:txBody>
                    <a:bodyPr/>
                    <a:lstStyle/>
                    <a:p>
                      <a:pPr algn="l"/>
                      <a:r>
                        <a:rPr kumimoji="1" lang="en-US" altLang="ja-JP" sz="2000" b="1" dirty="0" smtClean="0">
                          <a:latin typeface="Century" panose="02040604050505020304" pitchFamily="18" charset="0"/>
                          <a:cs typeface="Times New Roman" panose="02020603050405020304" pitchFamily="18" charset="0"/>
                        </a:rPr>
                        <a:t>Total</a:t>
                      </a:r>
                    </a:p>
                  </a:txBody>
                  <a:tcPr anchor="ctr"/>
                </a:tc>
                <a:tc>
                  <a:txBody>
                    <a:bodyPr/>
                    <a:lstStyle/>
                    <a:p>
                      <a:pPr algn="ctr"/>
                      <a:r>
                        <a:rPr kumimoji="1" lang="en-US" altLang="ja-JP" b="1" dirty="0" smtClean="0">
                          <a:latin typeface="Century" panose="02040604050505020304" pitchFamily="18" charset="0"/>
                          <a:cs typeface="Times New Roman" panose="02020603050405020304" pitchFamily="18" charset="0"/>
                        </a:rPr>
                        <a:t>  73 (26%)</a:t>
                      </a:r>
                      <a:endParaRPr kumimoji="1" lang="ja-JP" altLang="en-US" b="1" dirty="0">
                        <a:latin typeface="Century" panose="02040604050505020304" pitchFamily="18" charset="0"/>
                        <a:cs typeface="Times New Roman" panose="02020603050405020304" pitchFamily="18" charset="0"/>
                      </a:endParaRPr>
                    </a:p>
                  </a:txBody>
                  <a:tcPr anchor="ctr"/>
                </a:tc>
              </a:tr>
            </a:tbl>
          </a:graphicData>
        </a:graphic>
      </p:graphicFrame>
      <p:sp>
        <p:nvSpPr>
          <p:cNvPr id="6" name="テキスト ボックス 5"/>
          <p:cNvSpPr txBox="1"/>
          <p:nvPr/>
        </p:nvSpPr>
        <p:spPr>
          <a:xfrm>
            <a:off x="2285110" y="255082"/>
            <a:ext cx="4698722" cy="735330"/>
          </a:xfrm>
          <a:prstGeom prst="rect">
            <a:avLst/>
          </a:prstGeom>
          <a:noFill/>
        </p:spPr>
        <p:txBody>
          <a:bodyPr wrap="none" rtlCol="0">
            <a:spAutoFit/>
          </a:bodyPr>
          <a:lstStyle/>
          <a:p>
            <a:pPr algn="ctr">
              <a:lnSpc>
                <a:spcPts val="5500"/>
              </a:lnSpc>
            </a:pPr>
            <a:r>
              <a:rPr kumimoji="1" lang="en-US" altLang="ja-JP"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Q5. </a:t>
            </a:r>
            <a:r>
              <a:rPr kumimoji="1" lang="ja-JP" altLang="en-US" sz="4000" b="1" dirty="0" smtClean="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rPr>
              <a:t>偶発症への対処</a:t>
            </a:r>
            <a:endParaRPr kumimoji="1" lang="ja-JP" altLang="en-US" sz="4000" b="1" dirty="0">
              <a:solidFill>
                <a:srgbClr val="000099"/>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7" name="正方形/長方形 6"/>
          <p:cNvSpPr/>
          <p:nvPr/>
        </p:nvSpPr>
        <p:spPr>
          <a:xfrm>
            <a:off x="683568" y="2988920"/>
            <a:ext cx="4104456" cy="296063"/>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377537" y="2661880"/>
            <a:ext cx="3082895" cy="1631216"/>
          </a:xfrm>
          <a:prstGeom prst="rect">
            <a:avLst/>
          </a:prstGeom>
          <a:noFill/>
        </p:spPr>
        <p:txBody>
          <a:bodyPr wrap="none" rtlCol="0">
            <a:spAutoFit/>
          </a:bodyPr>
          <a:lstStyle/>
          <a:p>
            <a:pPr>
              <a:lnSpc>
                <a:spcPts val="4000"/>
              </a:lnSpc>
            </a:pP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Stent in stent</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6</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4000"/>
              </a:lnSpc>
            </a:pP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人工肛門造設   　 </a:t>
            </a:r>
            <a:r>
              <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endParaRPr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nSpc>
                <a:spcPts val="4000"/>
              </a:lnSpc>
            </a:pP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無治療　　　　　　　</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1</a:t>
            </a:r>
            <a:r>
              <a:rPr kumimoji="1" lang="ja-JP" altLang="en-US" sz="2400" dirty="0" smtClean="0">
                <a:latin typeface="Times New Roman" panose="02020603050405020304" pitchFamily="18" charset="0"/>
                <a:ea typeface="ＭＳ Ｐゴシック" panose="020B0600070205080204" pitchFamily="50" charset="-128"/>
                <a:cs typeface="Times New Roman" panose="02020603050405020304" pitchFamily="18" charset="0"/>
              </a:rPr>
              <a:t>例</a:t>
            </a:r>
            <a:r>
              <a:rPr kumimoji="1" lang="en-US" altLang="ja-JP" sz="2400" dirty="0" smtClean="0">
                <a:latin typeface="Times New Roman" panose="02020603050405020304" pitchFamily="18" charset="0"/>
                <a:ea typeface="ＭＳ Ｐゴシック" panose="020B0600070205080204" pitchFamily="50" charset="-128"/>
                <a:cs typeface="Times New Roman" panose="02020603050405020304" pitchFamily="18" charset="0"/>
              </a:rPr>
              <a:t> </a:t>
            </a:r>
            <a:endParaRPr kumimoji="1" lang="ja-JP" altLang="en-US" sz="2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716079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715</TotalTime>
  <Words>546</Words>
  <Application>Microsoft Office PowerPoint</Application>
  <PresentationFormat>画面に合わせる (4:3)</PresentationFormat>
  <Paragraphs>166</Paragraphs>
  <Slides>13</Slides>
  <Notes>13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HGｺﾞｼｯｸM</vt:lpstr>
      <vt:lpstr>ＭＳ Ｐゴシック</vt:lpstr>
      <vt:lpstr>Calibri</vt:lpstr>
      <vt:lpstr>Century</vt:lpstr>
      <vt:lpstr>Georgia</vt:lpstr>
      <vt:lpstr>Times New Roman</vt:lpstr>
      <vt:lpstr>Trebuchet MS</vt:lpstr>
      <vt:lpstr>Wingdings</vt:lpstr>
      <vt:lpstr>スリップストリーム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yanagisawa</cp:lastModifiedBy>
  <cp:revision>81</cp:revision>
  <dcterms:created xsi:type="dcterms:W3CDTF">2015-09-26T02:36:10Z</dcterms:created>
  <dcterms:modified xsi:type="dcterms:W3CDTF">2015-10-18T20:59:27Z</dcterms:modified>
</cp:coreProperties>
</file>